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0"/>
  </p:notesMasterIdLst>
  <p:handoutMasterIdLst>
    <p:handoutMasterId r:id="rId41"/>
  </p:handoutMasterIdLst>
  <p:sldIdLst>
    <p:sldId id="269" r:id="rId3"/>
    <p:sldId id="270" r:id="rId4"/>
    <p:sldId id="305" r:id="rId5"/>
    <p:sldId id="272" r:id="rId6"/>
    <p:sldId id="271" r:id="rId7"/>
    <p:sldId id="273" r:id="rId8"/>
    <p:sldId id="274" r:id="rId9"/>
    <p:sldId id="275" r:id="rId10"/>
    <p:sldId id="276" r:id="rId11"/>
    <p:sldId id="277" r:id="rId12"/>
    <p:sldId id="297" r:id="rId13"/>
    <p:sldId id="306" r:id="rId14"/>
    <p:sldId id="298" r:id="rId15"/>
    <p:sldId id="307" r:id="rId16"/>
    <p:sldId id="308" r:id="rId17"/>
    <p:sldId id="299" r:id="rId18"/>
    <p:sldId id="28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301" r:id="rId27"/>
    <p:sldId id="304" r:id="rId28"/>
    <p:sldId id="303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88825" cy="6858000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8" autoAdjust="0"/>
    <p:restoredTop sz="94662" autoAdjust="0"/>
  </p:normalViewPr>
  <p:slideViewPr>
    <p:cSldViewPr>
      <p:cViewPr>
        <p:scale>
          <a:sx n="80" d="100"/>
          <a:sy n="80" d="100"/>
        </p:scale>
        <p:origin x="-1360" y="-74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29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1/21/15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1/21/15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NYT: Agreement reflects 18 months of secret talks, after Obama’s reelection. Two WH assistants to President Obama, Benjamin Rhodes and Ricardo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Zuñiga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conducted 9 meetings with ‘Cuban counterparts starting in June 2013, most of them in Canada. At least one of the meetings, in October to complete the deal, took place in the Vatican/Pope Francis. Finally, 45 minute conversation between Obama-Castro just before 12/17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[This account came from Peter Baker’s “US to Restore Full Relations with Cuba, Easing a Last Trace of Cold War Hostility” NYT 12/17/2014; NYT’s editorials favoring lifting of embargo.]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Times New Roman" panose="02020603050405020304" pitchFamily="18" charset="0"/>
              </a:rPr>
              <a:t>12 travel categories:</a:t>
            </a:r>
            <a:r>
              <a:rPr lang="en-US" sz="1200" baseline="0" dirty="0" smtClean="0"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cs typeface="Times New Roman" panose="02020603050405020304" pitchFamily="18" charset="0"/>
              </a:rPr>
              <a:t>family visits, official visits, journalistic, professional, educational and religious activities, and public performances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3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 smtClean="0"/>
              <a:t>Pluls</a:t>
            </a:r>
            <a:r>
              <a:rPr lang="es-CL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6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ildner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79612" y="3276600"/>
            <a:ext cx="8458200" cy="2971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Mauricio Font</a:t>
            </a:r>
          </a:p>
          <a:p>
            <a:pPr algn="ctr">
              <a:lnSpc>
                <a:spcPct val="110000"/>
              </a:lnSpc>
            </a:pPr>
            <a:r>
              <a:rPr lang="en-US" sz="2400" i="1" dirty="0">
                <a:solidFill>
                  <a:srgbClr val="002060"/>
                </a:solidFill>
                <a:cs typeface="Times New Roman" panose="02020603050405020304" pitchFamily="18" charset="0"/>
              </a:rPr>
              <a:t>Director, </a:t>
            </a:r>
            <a:r>
              <a:rPr lang="en-US" sz="24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Bildner</a:t>
            </a:r>
            <a:r>
              <a:rPr lang="en-US" sz="24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Center </a:t>
            </a:r>
            <a:br>
              <a:rPr lang="en-US" sz="24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en-US" sz="24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for Western </a:t>
            </a:r>
            <a:r>
              <a:rPr lang="en-US" sz="2400" i="1" dirty="0">
                <a:solidFill>
                  <a:srgbClr val="002060"/>
                </a:solidFill>
                <a:cs typeface="Times New Roman" panose="02020603050405020304" pitchFamily="18" charset="0"/>
              </a:rPr>
              <a:t>Hemisphere Studies</a:t>
            </a:r>
          </a:p>
          <a:p>
            <a:pPr algn="ctr">
              <a:lnSpc>
                <a:spcPct val="110000"/>
              </a:lnSpc>
            </a:pPr>
            <a:r>
              <a:rPr lang="en-US" sz="2400" i="1" dirty="0">
                <a:solidFill>
                  <a:srgbClr val="002060"/>
                </a:solidFill>
                <a:cs typeface="Times New Roman" panose="02020603050405020304" pitchFamily="18" charset="0"/>
              </a:rPr>
              <a:t>The Graduate Center, City University of New York</a:t>
            </a:r>
          </a:p>
          <a:p>
            <a:pPr algn="ctr">
              <a:lnSpc>
                <a:spcPct val="110000"/>
              </a:lnSpc>
            </a:pPr>
            <a:r>
              <a:rPr lang="en-US" sz="2400" i="1" dirty="0" smtClean="0">
                <a:solidFill>
                  <a:srgbClr val="002060"/>
                </a:solidFill>
                <a:cs typeface="Times New Roman" panose="02020603050405020304" pitchFamily="18" charset="0"/>
                <a:hlinkClick r:id="rId2"/>
              </a:rPr>
              <a:t>www.bildner.org</a:t>
            </a:r>
            <a:endParaRPr lang="en-US" sz="2400" i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FLACSO-Santiago, January 21, 2015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0012" y="152400"/>
            <a:ext cx="9753600" cy="304800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5212" y="974669"/>
            <a:ext cx="9982200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Normalization: </a:t>
            </a:r>
          </a:p>
          <a:p>
            <a:pPr algn="ctr">
              <a:lnSpc>
                <a:spcPct val="90000"/>
              </a:lnSpc>
            </a:pP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Context and Prospects</a:t>
            </a:r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812" y="1371600"/>
            <a:ext cx="10058402" cy="480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just"/>
            <a:r>
              <a:rPr lang="en-US" sz="2800" dirty="0" smtClean="0">
                <a:cs typeface="Times New Roman" panose="02020603050405020304" pitchFamily="18" charset="0"/>
              </a:rPr>
              <a:t>Larger role for State Department: Assistant </a:t>
            </a:r>
            <a:r>
              <a:rPr lang="en-US" sz="2800" dirty="0">
                <a:cs typeface="Times New Roman" panose="02020603050405020304" pitchFamily="18" charset="0"/>
              </a:rPr>
              <a:t>Secretary Roberta </a:t>
            </a:r>
            <a:r>
              <a:rPr lang="en-US" sz="2800" dirty="0" smtClean="0">
                <a:cs typeface="Times New Roman" panose="02020603050405020304" pitchFamily="18" charset="0"/>
              </a:rPr>
              <a:t>Jacobson for Western Hemisphere to go </a:t>
            </a:r>
            <a:r>
              <a:rPr lang="en-US" sz="2800" dirty="0">
                <a:cs typeface="Times New Roman" panose="02020603050405020304" pitchFamily="18" charset="0"/>
              </a:rPr>
              <a:t>to </a:t>
            </a:r>
            <a:r>
              <a:rPr lang="en-US" sz="2800" dirty="0" smtClean="0">
                <a:cs typeface="Times New Roman" panose="02020603050405020304" pitchFamily="18" charset="0"/>
              </a:rPr>
              <a:t>Havana for talks </a:t>
            </a:r>
            <a:r>
              <a:rPr lang="en-US" sz="2800" dirty="0">
                <a:cs typeface="Times New Roman" panose="02020603050405020304" pitchFamily="18" charset="0"/>
              </a:rPr>
              <a:t>about </a:t>
            </a:r>
            <a:r>
              <a:rPr lang="en-US" sz="2800" dirty="0" smtClean="0">
                <a:cs typeface="Times New Roman" panose="02020603050405020304" pitchFamily="18" charset="0"/>
              </a:rPr>
              <a:t>migration and normalization</a:t>
            </a:r>
          </a:p>
          <a:p>
            <a:pPr lvl="0" algn="just"/>
            <a:r>
              <a:rPr lang="en-US" sz="2800" dirty="0" smtClean="0">
                <a:cs typeface="Times New Roman" panose="02020603050405020304" pitchFamily="18" charset="0"/>
              </a:rPr>
              <a:t>Other high-level visits possible</a:t>
            </a:r>
            <a:r>
              <a:rPr lang="en-US" sz="2800" dirty="0"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Commerce Secretary Penny </a:t>
            </a:r>
            <a:r>
              <a:rPr lang="en-US" sz="2800" dirty="0" err="1">
                <a:cs typeface="Times New Roman" panose="02020603050405020304" pitchFamily="18" charset="0"/>
              </a:rPr>
              <a:t>Pritzer</a:t>
            </a:r>
            <a:r>
              <a:rPr lang="en-US" sz="2800" dirty="0">
                <a:cs typeface="Times New Roman" panose="02020603050405020304" pitchFamily="18" charset="0"/>
              </a:rPr>
              <a:t> may lead a commercial </a:t>
            </a:r>
            <a:r>
              <a:rPr lang="en-US" sz="2800" dirty="0" smtClean="0">
                <a:cs typeface="Times New Roman" panose="02020603050405020304" pitchFamily="18" charset="0"/>
              </a:rPr>
              <a:t>mission; Secretary of State John Kerry?</a:t>
            </a:r>
          </a:p>
          <a:p>
            <a:pPr lvl="0"/>
            <a:r>
              <a:rPr lang="en-US" sz="2800" dirty="0" smtClean="0">
                <a:cs typeface="Times New Roman" panose="02020603050405020304" pitchFamily="18" charset="0"/>
              </a:rPr>
              <a:t>Meetings/conversations</a:t>
            </a:r>
            <a:endParaRPr lang="en-US" sz="2800" dirty="0"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cs typeface="Times New Roman" panose="02020603050405020304" pitchFamily="18" charset="0"/>
              </a:rPr>
              <a:t>Amb</a:t>
            </a:r>
            <a:r>
              <a:rPr lang="en-US" sz="2800" dirty="0">
                <a:cs typeface="Times New Roman" panose="02020603050405020304" pitchFamily="18" charset="0"/>
              </a:rPr>
              <a:t>. Jeffrey </a:t>
            </a:r>
            <a:r>
              <a:rPr lang="en-US" sz="2800" dirty="0" err="1">
                <a:cs typeface="Times New Roman" panose="02020603050405020304" pitchFamily="18" charset="0"/>
              </a:rPr>
              <a:t>DeLaurentis</a:t>
            </a:r>
            <a:r>
              <a:rPr lang="en-US" sz="2800" dirty="0">
                <a:cs typeface="Times New Roman" panose="02020603050405020304" pitchFamily="18" charset="0"/>
              </a:rPr>
              <a:t>, current </a:t>
            </a:r>
            <a:r>
              <a:rPr lang="en-US" sz="2800" dirty="0" smtClean="0">
                <a:cs typeface="Times New Roman" panose="02020603050405020304" pitchFamily="18" charset="0"/>
              </a:rPr>
              <a:t>Representative/USIN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cs typeface="Times New Roman" panose="02020603050405020304" pitchFamily="18" charset="0"/>
              </a:rPr>
              <a:t>probably to become </a:t>
            </a:r>
            <a:r>
              <a:rPr lang="en-US" sz="2800" dirty="0">
                <a:cs typeface="Times New Roman" panose="02020603050405020304" pitchFamily="18" charset="0"/>
              </a:rPr>
              <a:t>the first </a:t>
            </a:r>
            <a:r>
              <a:rPr lang="en-US" sz="2800" dirty="0" smtClean="0">
                <a:cs typeface="Times New Roman" panose="02020603050405020304" pitchFamily="18" charset="0"/>
              </a:rPr>
              <a:t>chargé </a:t>
            </a:r>
            <a:r>
              <a:rPr lang="en-US" sz="2800" dirty="0" err="1">
                <a:cs typeface="Times New Roman" panose="02020603050405020304" pitchFamily="18" charset="0"/>
              </a:rPr>
              <a:t>d’affaires</a:t>
            </a:r>
            <a:r>
              <a:rPr lang="en-US" sz="2800" dirty="0">
                <a:cs typeface="Times New Roman" panose="02020603050405020304" pitchFamily="18" charset="0"/>
              </a:rPr>
              <a:t>, pending confirmation of ambassador.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381000"/>
            <a:ext cx="9753600" cy="109696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cap="none" dirty="0" smtClean="0"/>
              <a:t/>
            </a:r>
            <a:br>
              <a:rPr lang="en-US" b="1" cap="none" dirty="0" smtClean="0"/>
            </a:br>
            <a:r>
              <a:rPr lang="en-US" b="1" cap="none" dirty="0"/>
              <a:t/>
            </a:r>
            <a:br>
              <a:rPr lang="en-US" b="1" cap="none" dirty="0"/>
            </a:br>
            <a:r>
              <a:rPr lang="en-US" sz="4400" b="1" cap="none" dirty="0" smtClean="0"/>
              <a:t>Normalization after 12/17/2014:</a:t>
            </a:r>
            <a:r>
              <a:rPr lang="en-US" b="1" cap="none" dirty="0" smtClean="0"/>
              <a:t/>
            </a:r>
            <a:br>
              <a:rPr lang="en-US" b="1" cap="none" dirty="0" smtClean="0"/>
            </a:br>
            <a:endParaRPr lang="en-US" b="1" cap="none" dirty="0"/>
          </a:p>
        </p:txBody>
      </p:sp>
    </p:spTree>
    <p:extLst>
      <p:ext uri="{BB962C8B-B14F-4D97-AF65-F5344CB8AC3E}">
        <p14:creationId xmlns:p14="http://schemas.microsoft.com/office/powerpoint/2010/main" val="4606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1676400"/>
            <a:ext cx="10820400" cy="480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b="1" i="1" dirty="0" smtClean="0"/>
              <a:t>Following Cuba’s release of 53 political prisoners:</a:t>
            </a:r>
          </a:p>
          <a:p>
            <a:r>
              <a:rPr lang="en-US" dirty="0" smtClean="0"/>
              <a:t>US implementation policies to go into effect next day</a:t>
            </a:r>
            <a:r>
              <a:rPr lang="en-US" dirty="0"/>
              <a:t>:</a:t>
            </a:r>
            <a:r>
              <a:rPr lang="en-US" dirty="0" smtClean="0"/>
              <a:t> Friday, 1/16/2015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Travel (easing restrictions, as per the agreement of 12/17/2014), plus talk of regular air service by US companies; many Americans can travel without a specific license, as before), can use credit/debit cards, no limited per diem, $400 worth of goods to US 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Remittances (4x, as in agreement)</a:t>
            </a:r>
          </a:p>
          <a:p>
            <a:r>
              <a:rPr lang="en-US" dirty="0" smtClean="0"/>
              <a:t>Financial measures (finance small projects; open some accounts)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Trade (some relaxation: construction equipment; computers &amp; communications equipment/services; software; 6-month rule for ships</a:t>
            </a:r>
          </a:p>
          <a:p>
            <a:r>
              <a:rPr lang="en-US" dirty="0" smtClean="0"/>
              <a:t>New rules in Treasury department’s revised list of sanctions</a:t>
            </a:r>
          </a:p>
          <a:p>
            <a:r>
              <a:rPr lang="en-US" dirty="0" smtClean="0"/>
              <a:t>But full use depends on Cuba’s own decisions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228600"/>
            <a:ext cx="9753600" cy="1325562"/>
          </a:xfrm>
        </p:spPr>
        <p:txBody>
          <a:bodyPr>
            <a:normAutofit/>
          </a:bodyPr>
          <a:lstStyle/>
          <a:p>
            <a:r>
              <a:rPr lang="en-US" b="1" cap="none" dirty="0" smtClean="0"/>
              <a:t>US Implementation: Fast &amp; Bold </a:t>
            </a:r>
            <a:br>
              <a:rPr lang="en-US" b="1" cap="none" dirty="0" smtClean="0"/>
            </a:br>
            <a:r>
              <a:rPr lang="en-US" sz="3600" b="1" cap="none" dirty="0"/>
              <a:t>1/15/2015 Announcement </a:t>
            </a:r>
          </a:p>
        </p:txBody>
      </p:sp>
    </p:spTree>
    <p:extLst>
      <p:ext uri="{BB962C8B-B14F-4D97-AF65-F5344CB8AC3E}">
        <p14:creationId xmlns:p14="http://schemas.microsoft.com/office/powerpoint/2010/main" val="26244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1676400"/>
            <a:ext cx="10820400" cy="480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b="1" i="1" dirty="0" smtClean="0"/>
          </a:p>
          <a:p>
            <a:r>
              <a:rPr lang="es-CL" dirty="0" smtClean="0"/>
              <a:t>Obama: US </a:t>
            </a:r>
            <a:r>
              <a:rPr lang="es-CL" dirty="0" err="1" smtClean="0"/>
              <a:t>Congress</a:t>
            </a:r>
            <a:r>
              <a:rPr lang="es-CL" dirty="0" smtClean="0"/>
              <a:t> </a:t>
            </a:r>
            <a:r>
              <a:rPr lang="es-CL" dirty="0" err="1" smtClean="0"/>
              <a:t>should</a:t>
            </a:r>
            <a:r>
              <a:rPr lang="es-CL" dirty="0" smtClean="0"/>
              <a:t> </a:t>
            </a:r>
            <a:r>
              <a:rPr lang="es-CL" dirty="0" err="1" smtClean="0"/>
              <a:t>end</a:t>
            </a:r>
            <a:r>
              <a:rPr lang="es-CL" dirty="0" smtClean="0"/>
              <a:t> embargo</a:t>
            </a:r>
          </a:p>
          <a:p>
            <a:r>
              <a:rPr lang="es-CL" dirty="0" smtClean="0"/>
              <a:t>Rep. Carlos </a:t>
            </a:r>
            <a:r>
              <a:rPr lang="es-CL" dirty="0" err="1" smtClean="0"/>
              <a:t>Curbelo</a:t>
            </a:r>
            <a:r>
              <a:rPr lang="es-CL" dirty="0" smtClean="0"/>
              <a:t> (Republican, Florida) response in </a:t>
            </a:r>
            <a:r>
              <a:rPr lang="es-CL" dirty="0" err="1" smtClean="0"/>
              <a:t>Spanish</a:t>
            </a:r>
            <a:endParaRPr lang="es-CL" dirty="0" smtClean="0"/>
          </a:p>
          <a:p>
            <a:r>
              <a:rPr lang="es-CL" dirty="0" err="1" smtClean="0"/>
              <a:t>Guests</a:t>
            </a:r>
            <a:r>
              <a:rPr lang="es-CL" dirty="0" smtClean="0"/>
              <a:t>: Rosa </a:t>
            </a:r>
            <a:r>
              <a:rPr lang="es-CL" dirty="0" err="1" smtClean="0"/>
              <a:t>Maria</a:t>
            </a:r>
            <a:r>
              <a:rPr lang="es-CL" dirty="0" smtClean="0"/>
              <a:t> Paya, </a:t>
            </a:r>
            <a:r>
              <a:rPr lang="es-CL" dirty="0" err="1" smtClean="0"/>
              <a:t>Antunez</a:t>
            </a:r>
            <a:r>
              <a:rPr lang="es-CL" dirty="0" smtClean="0"/>
              <a:t> and </a:t>
            </a:r>
            <a:r>
              <a:rPr lang="es-CL" dirty="0" err="1" smtClean="0"/>
              <a:t>wife</a:t>
            </a:r>
            <a:r>
              <a:rPr lang="es-CL" dirty="0" smtClean="0"/>
              <a:t>, </a:t>
            </a:r>
            <a:r>
              <a:rPr lang="es-CL" dirty="0" err="1" smtClean="0"/>
              <a:t>other</a:t>
            </a:r>
            <a:r>
              <a:rPr lang="es-CL" dirty="0" smtClean="0"/>
              <a:t> </a:t>
            </a:r>
            <a:r>
              <a:rPr lang="es-CL" dirty="0" err="1" smtClean="0"/>
              <a:t>dissidents</a:t>
            </a:r>
            <a:endParaRPr lang="es-CL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228600"/>
            <a:ext cx="9753600" cy="1325562"/>
          </a:xfrm>
        </p:spPr>
        <p:txBody>
          <a:bodyPr>
            <a:normAutofit/>
          </a:bodyPr>
          <a:lstStyle/>
          <a:p>
            <a:r>
              <a:rPr lang="en-US" b="1" cap="none" dirty="0" smtClean="0"/>
              <a:t>US Implementation: State of the Union</a:t>
            </a:r>
            <a:r>
              <a:rPr lang="en-US" sz="3600" b="1" cap="none" dirty="0" smtClean="0"/>
              <a:t> Message of 1/20/2015</a:t>
            </a:r>
            <a:endParaRPr lang="en-US" sz="3600" b="1" cap="none" dirty="0"/>
          </a:p>
        </p:txBody>
      </p:sp>
    </p:spTree>
    <p:extLst>
      <p:ext uri="{BB962C8B-B14F-4D97-AF65-F5344CB8AC3E}">
        <p14:creationId xmlns:p14="http://schemas.microsoft.com/office/powerpoint/2010/main" val="26154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2362200"/>
            <a:ext cx="9753600" cy="39624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45720" indent="0" algn="just">
              <a:buNone/>
            </a:pPr>
            <a:r>
              <a:rPr lang="en-US" dirty="0" smtClean="0"/>
              <a:t>US team led by Western </a:t>
            </a:r>
            <a:r>
              <a:rPr lang="en-US" dirty="0"/>
              <a:t>H</a:t>
            </a:r>
            <a:r>
              <a:rPr lang="en-US" dirty="0" smtClean="0"/>
              <a:t>emisphere Assistant Secretary Roberta Jacobson. Cuba´s team led by Josefina Vidal (Director of US affairs at </a:t>
            </a:r>
            <a:r>
              <a:rPr lang="en-US" dirty="0" err="1" smtClean="0"/>
              <a:t>Minrex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Wednesday 1/21/2015: Migration talks (started in the 1990s, suspended under GH Bush, resumed by Obama in 2009 [Alex Lee] suspended again after Alan Gross, and restarted in 2014. According to </a:t>
            </a:r>
            <a:r>
              <a:rPr lang="en-US" dirty="0" err="1" smtClean="0"/>
              <a:t>Minrex</a:t>
            </a:r>
            <a:r>
              <a:rPr lang="en-US" dirty="0" smtClean="0"/>
              <a:t>, agenda includes opening of embassies and related. US side: Alex Lee.</a:t>
            </a:r>
          </a:p>
          <a:p>
            <a:r>
              <a:rPr lang="en-US" dirty="0" smtClean="0"/>
              <a:t>Thursday 1/22/2015: Normalization 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3600" cy="1325562"/>
          </a:xfrm>
        </p:spPr>
        <p:txBody>
          <a:bodyPr>
            <a:normAutofit/>
          </a:bodyPr>
          <a:lstStyle/>
          <a:p>
            <a:r>
              <a:rPr lang="en-US" sz="3600" b="1" cap="none" dirty="0" smtClean="0"/>
              <a:t>US-Cuba Havana Talks</a:t>
            </a:r>
            <a:br>
              <a:rPr lang="en-US" sz="3600" b="1" cap="none" dirty="0" smtClean="0"/>
            </a:br>
            <a:r>
              <a:rPr lang="en-US" sz="3600" b="1" cap="none" dirty="0" smtClean="0"/>
              <a:t>Jan 21 and Jan 22, 2015</a:t>
            </a:r>
            <a:endParaRPr lang="en-US" sz="3600" b="1" cap="non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3" r="-17993"/>
          <a:stretch/>
        </p:blipFill>
        <p:spPr bwMode="auto">
          <a:xfrm>
            <a:off x="7085012" y="533400"/>
            <a:ext cx="1704975" cy="12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0" r="-34530"/>
          <a:stretch/>
        </p:blipFill>
        <p:spPr bwMode="auto">
          <a:xfrm>
            <a:off x="9235440" y="533400"/>
            <a:ext cx="2294999" cy="128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9360" y="1870485"/>
            <a:ext cx="1579652" cy="3416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 Jacobson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61241" y="1892152"/>
            <a:ext cx="1430972" cy="3416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J Vidal</a:t>
            </a:r>
          </a:p>
        </p:txBody>
      </p:sp>
    </p:spTree>
    <p:extLst>
      <p:ext uri="{BB962C8B-B14F-4D97-AF65-F5344CB8AC3E}">
        <p14:creationId xmlns:p14="http://schemas.microsoft.com/office/powerpoint/2010/main" val="29672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2362200"/>
            <a:ext cx="9753600" cy="39624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45720" indent="0" algn="just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3600" cy="1325562"/>
          </a:xfrm>
        </p:spPr>
        <p:txBody>
          <a:bodyPr>
            <a:normAutofit/>
          </a:bodyPr>
          <a:lstStyle/>
          <a:p>
            <a:r>
              <a:rPr lang="en-US" sz="3600" b="1" cap="none" dirty="0" smtClean="0"/>
              <a:t>US-Cuba Havana Talks</a:t>
            </a:r>
            <a:br>
              <a:rPr lang="en-US" sz="3600" b="1" cap="none" dirty="0" smtClean="0"/>
            </a:br>
            <a:r>
              <a:rPr lang="en-US" sz="3600" b="1" cap="none" dirty="0" smtClean="0"/>
              <a:t>Jan 21 Opening</a:t>
            </a:r>
            <a:endParaRPr lang="en-US" sz="3600" b="1" cap="non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3" r="-17993"/>
          <a:stretch/>
        </p:blipFill>
        <p:spPr bwMode="auto">
          <a:xfrm>
            <a:off x="7389812" y="533400"/>
            <a:ext cx="1400175" cy="104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0" r="-34530"/>
          <a:stretch/>
        </p:blipFill>
        <p:spPr bwMode="auto">
          <a:xfrm>
            <a:off x="8789987" y="570016"/>
            <a:ext cx="1800225" cy="104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9360" y="1870485"/>
            <a:ext cx="1579652" cy="3416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 Jacobson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61241" y="1892152"/>
            <a:ext cx="1430972" cy="3416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J Vidal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3" y="2233785"/>
            <a:ext cx="9405356" cy="500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4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1752600"/>
            <a:ext cx="9753600" cy="4572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45720" indent="0" algn="just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3600" cy="1325562"/>
          </a:xfrm>
        </p:spPr>
        <p:txBody>
          <a:bodyPr>
            <a:normAutofit/>
          </a:bodyPr>
          <a:lstStyle/>
          <a:p>
            <a:r>
              <a:rPr lang="en-US" sz="3600" b="1" cap="none" dirty="0" smtClean="0"/>
              <a:t>US-Cuba Havana Talks</a:t>
            </a:r>
            <a:br>
              <a:rPr lang="en-US" sz="3600" b="1" cap="none" dirty="0" smtClean="0"/>
            </a:br>
            <a:r>
              <a:rPr lang="en-US" sz="3600" b="1" cap="none" dirty="0" smtClean="0"/>
              <a:t>Jan 21 Opening</a:t>
            </a:r>
            <a:endParaRPr lang="en-US" sz="3600" b="1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7029360" y="1870485"/>
            <a:ext cx="1579652" cy="3416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950643"/>
            <a:ext cx="5105400" cy="338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906394"/>
            <a:ext cx="52387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8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4" y="1981200"/>
            <a:ext cx="9753600" cy="4191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smtClean="0"/>
              <a:t>Previous normalization </a:t>
            </a:r>
            <a:r>
              <a:rPr lang="en-US" dirty="0"/>
              <a:t>efforts </a:t>
            </a:r>
            <a:r>
              <a:rPr lang="en-US" dirty="0" smtClean="0"/>
              <a:t>failed due to differences over political and economic issues:</a:t>
            </a:r>
          </a:p>
          <a:p>
            <a:r>
              <a:rPr lang="en-US" dirty="0" smtClean="0"/>
              <a:t>US demands: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Human Rights and respect for political dissidents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</a:t>
            </a:r>
            <a:r>
              <a:rPr lang="en-US" dirty="0" smtClean="0"/>
              <a:t>emocratic reforms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Compensation to </a:t>
            </a:r>
            <a:r>
              <a:rPr lang="en-US" dirty="0"/>
              <a:t>U.S. property holders for the </a:t>
            </a:r>
            <a:r>
              <a:rPr lang="en-US" dirty="0" smtClean="0"/>
              <a:t>confiscation </a:t>
            </a:r>
            <a:r>
              <a:rPr lang="en-US" dirty="0"/>
              <a:t>of more than $1 billion worth of U.S. </a:t>
            </a:r>
            <a:r>
              <a:rPr lang="en-US" dirty="0" smtClean="0"/>
              <a:t>property in early 1960s.</a:t>
            </a:r>
            <a:endParaRPr lang="en-US" dirty="0"/>
          </a:p>
          <a:p>
            <a:r>
              <a:rPr lang="en-US" dirty="0" smtClean="0"/>
              <a:t>Cuba demands the lifting of the embargo and acceptance of Cuba’s economic/political model (…sovereignty, international policy)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3600" cy="1325562"/>
          </a:xfrm>
        </p:spPr>
        <p:txBody>
          <a:bodyPr>
            <a:normAutofit/>
          </a:bodyPr>
          <a:lstStyle/>
          <a:p>
            <a:r>
              <a:rPr lang="en-US" b="1" cap="none" dirty="0" smtClean="0"/>
              <a:t>Enduring Issues</a:t>
            </a:r>
            <a:endParaRPr lang="en-US" b="1" cap="none" dirty="0"/>
          </a:p>
        </p:txBody>
      </p:sp>
    </p:spTree>
    <p:extLst>
      <p:ext uri="{BB962C8B-B14F-4D97-AF65-F5344CB8AC3E}">
        <p14:creationId xmlns:p14="http://schemas.microsoft.com/office/powerpoint/2010/main" val="24862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5812" y="2743200"/>
            <a:ext cx="7391400" cy="10895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760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812" y="1447800"/>
            <a:ext cx="10820400" cy="4724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Obama: convictions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interests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role in global affairs (rise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Asia/China,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East focus, Russia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AND recent economic recovery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cs typeface="Times New Roman" panose="02020603050405020304" pitchFamily="18" charset="0"/>
              </a:rPr>
              <a:t>Neglect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LAC: China’s role, regionalism (Mercosur, ALBA,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Celac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Summits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Americas and  new trade initiatives (Trans-Pacific Partnership (TPP) … &amp; Transatlantic Trade and Investment Partnership (TTIP,  US-Europe)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cap="none" dirty="0" smtClean="0"/>
              <a:t>Context: U.S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4" y="1600200"/>
            <a:ext cx="9753600" cy="457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anose="02020603050405020304" pitchFamily="18" charset="0"/>
              </a:rPr>
              <a:t>International </a:t>
            </a:r>
            <a:r>
              <a:rPr lang="en-US" sz="2800" dirty="0">
                <a:cs typeface="Times New Roman" panose="02020603050405020304" pitchFamily="18" charset="0"/>
              </a:rPr>
              <a:t>opposition to </a:t>
            </a:r>
            <a:r>
              <a:rPr lang="en-US" sz="2800" dirty="0" smtClean="0">
                <a:cs typeface="Times New Roman" panose="02020603050405020304" pitchFamily="18" charset="0"/>
              </a:rPr>
              <a:t>embargo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anose="02020603050405020304" pitchFamily="18" charset="0"/>
              </a:rPr>
              <a:t>Region: Latin </a:t>
            </a:r>
            <a:r>
              <a:rPr lang="en-US" sz="2800" dirty="0">
                <a:cs typeface="Times New Roman" panose="02020603050405020304" pitchFamily="18" charset="0"/>
              </a:rPr>
              <a:t>America Caribbean of particular </a:t>
            </a:r>
            <a:r>
              <a:rPr lang="en-US" sz="2800" dirty="0" smtClean="0">
                <a:cs typeface="Times New Roman" panose="02020603050405020304" pitchFamily="18" charset="0"/>
              </a:rPr>
              <a:t>interest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Times New Roman" panose="02020603050405020304" pitchFamily="18" charset="0"/>
              </a:rPr>
              <a:t>Three reasons: dislike for hegemonic imposition; sympathy for the present Cuban regime; Cuban diplomacy 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cs typeface="Times New Roman" panose="02020603050405020304" pitchFamily="18" charset="0"/>
              </a:rPr>
              <a:t>Support of Catholic </a:t>
            </a:r>
            <a:r>
              <a:rPr lang="en-US" sz="2800" dirty="0" smtClean="0">
                <a:cs typeface="Times New Roman" panose="02020603050405020304" pitchFamily="18" charset="0"/>
              </a:rPr>
              <a:t>Church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anose="02020603050405020304" pitchFamily="18" charset="0"/>
              </a:rPr>
              <a:t>China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cs typeface="Times New Roman" panose="02020603050405020304" pitchFamily="18" charset="0"/>
              </a:rPr>
              <a:t>Russia</a:t>
            </a:r>
            <a:endParaRPr lang="en-US" sz="2800" dirty="0"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cap="none" dirty="0" smtClean="0"/>
              <a:t>Embargo: Shifting </a:t>
            </a:r>
            <a:r>
              <a:rPr lang="en-US" b="1" cap="none" dirty="0"/>
              <a:t>W</a:t>
            </a:r>
            <a:r>
              <a:rPr lang="en-US" b="1" cap="none" dirty="0" smtClean="0"/>
              <a:t>inds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m 1" descr="http://f.i.uol.com.br/fsp/images/143526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914400"/>
            <a:ext cx="876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3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2" y="1295400"/>
            <a:ext cx="11049000" cy="5105400"/>
          </a:xfrm>
          <a:solidFill>
            <a:schemeClr val="tx2">
              <a:lumMod val="20000"/>
              <a:lumOff val="80000"/>
            </a:schemeClr>
          </a:solidFill>
        </p:spPr>
        <p:txBody>
          <a:bodyPr numCol="2">
            <a:normAutofit lnSpcReduction="10000"/>
          </a:bodyPr>
          <a:lstStyle/>
          <a:p>
            <a:pPr marL="45720" indent="0" algn="just">
              <a:buNone/>
            </a:pPr>
            <a:r>
              <a:rPr lang="en-US" b="1" dirty="0" smtClean="0">
                <a:cs typeface="Times New Roman" panose="02020603050405020304" pitchFamily="18" charset="0"/>
              </a:rPr>
              <a:t>Increasing Support</a:t>
            </a:r>
          </a:p>
          <a:p>
            <a:pPr algn="just"/>
            <a:r>
              <a:rPr lang="en-US" dirty="0" smtClean="0">
                <a:cs typeface="Times New Roman" panose="02020603050405020304" pitchFamily="18" charset="0"/>
              </a:rPr>
              <a:t>Public </a:t>
            </a:r>
            <a:r>
              <a:rPr lang="en-US" dirty="0">
                <a:cs typeface="Times New Roman" panose="02020603050405020304" pitchFamily="18" charset="0"/>
              </a:rPr>
              <a:t>opinion </a:t>
            </a:r>
            <a:r>
              <a:rPr lang="en-US" dirty="0" smtClean="0">
                <a:cs typeface="Times New Roman" panose="02020603050405020304" pitchFamily="18" charset="0"/>
              </a:rPr>
              <a:t>(more than 60 </a:t>
            </a:r>
            <a:r>
              <a:rPr lang="en-US" dirty="0">
                <a:cs typeface="Times New Roman" panose="02020603050405020304" pitchFamily="18" charset="0"/>
              </a:rPr>
              <a:t>%) plus a shift from younger Cuban-</a:t>
            </a:r>
            <a:r>
              <a:rPr lang="en-US" dirty="0" smtClean="0">
                <a:cs typeface="Times New Roman" panose="02020603050405020304" pitchFamily="18" charset="0"/>
              </a:rPr>
              <a:t>Americans and significant </a:t>
            </a:r>
            <a:r>
              <a:rPr lang="en-US" dirty="0">
                <a:cs typeface="Times New Roman" panose="02020603050405020304" pitchFamily="18" charset="0"/>
              </a:rPr>
              <a:t>numbers of Cuban-</a:t>
            </a:r>
            <a:r>
              <a:rPr lang="en-US" dirty="0" smtClean="0">
                <a:cs typeface="Times New Roman" panose="02020603050405020304" pitchFamily="18" charset="0"/>
              </a:rPr>
              <a:t>Americans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Catholic </a:t>
            </a:r>
            <a:r>
              <a:rPr lang="en-US" dirty="0">
                <a:cs typeface="Times New Roman" panose="02020603050405020304" pitchFamily="18" charset="0"/>
              </a:rPr>
              <a:t>Church, US Chamber of Commerce and Human Rights Watch</a:t>
            </a:r>
          </a:p>
          <a:p>
            <a:r>
              <a:rPr lang="en-US" dirty="0">
                <a:cs typeface="Times New Roman" panose="02020603050405020304" pitchFamily="18" charset="0"/>
              </a:rPr>
              <a:t>Major agricultural </a:t>
            </a:r>
            <a:r>
              <a:rPr lang="en-US" dirty="0" smtClean="0">
                <a:cs typeface="Times New Roman" panose="02020603050405020304" pitchFamily="18" charset="0"/>
              </a:rPr>
              <a:t>interests/business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Democratic senators and governors (Leahy; New York’s Andrew Cuomo) ... Trade &amp; business Republicans </a:t>
            </a:r>
          </a:p>
          <a:p>
            <a:pPr marL="45720" indent="0" algn="just">
              <a:buNone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Opposition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in the 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: Many Republicans, including 2 in the “Cuba Caucus” in the US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Senate: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Marco Rubio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UMiami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Law); Ted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Cruz (Texas, another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Harvard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Law graduate; Princeton BA in political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science); plus Democrat Robert Menendez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(New Jersey, Rutgers Law School). These 3 Cuban-Americans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share very American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family narratives: born to Cuban migrants (of the 1950s) becoming very successful political careers. Articulate, skillful,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mainstreamers … Remarkable: 3/100 senators; 3 of 50 states… plus 5 representatives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3812" y="304800"/>
            <a:ext cx="9753600" cy="762000"/>
          </a:xfrm>
        </p:spPr>
        <p:txBody>
          <a:bodyPr/>
          <a:lstStyle/>
          <a:p>
            <a:pPr lvl="0" algn="ctr"/>
            <a:r>
              <a:rPr lang="en-US" b="1" cap="none" dirty="0"/>
              <a:t>I</a:t>
            </a:r>
            <a:r>
              <a:rPr lang="en-US" b="1" cap="none" dirty="0" smtClean="0"/>
              <a:t>n </a:t>
            </a:r>
            <a:r>
              <a:rPr lang="en-US" b="1" cap="none" dirty="0"/>
              <a:t>t</a:t>
            </a:r>
            <a:r>
              <a:rPr lang="en-US" b="1" cap="none" dirty="0" smtClean="0"/>
              <a:t>he U.S….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4" y="1447800"/>
            <a:ext cx="9753600" cy="4724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n-US" sz="2800" b="1" dirty="0" smtClean="0">
                <a:cs typeface="Times New Roman" panose="02020603050405020304" pitchFamily="18" charset="0"/>
              </a:rPr>
              <a:t>OBSTACLES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>
                <a:cs typeface="Times New Roman" panose="02020603050405020304" pitchFamily="18" charset="0"/>
              </a:rPr>
              <a:t>Cuban economy </a:t>
            </a:r>
            <a:r>
              <a:rPr lang="en-US" sz="2800" dirty="0">
                <a:cs typeface="Times New Roman" panose="02020603050405020304" pitchFamily="18" charset="0"/>
              </a:rPr>
              <a:t>growing very </a:t>
            </a:r>
            <a:r>
              <a:rPr lang="en-US" sz="2800" dirty="0" smtClean="0">
                <a:cs typeface="Times New Roman" panose="02020603050405020304" pitchFamily="18" charset="0"/>
              </a:rPr>
              <a:t>slowly--1.3 % in 2014.  Projections </a:t>
            </a:r>
            <a:r>
              <a:rPr lang="en-US" sz="2800" dirty="0">
                <a:cs typeface="Times New Roman" panose="02020603050405020304" pitchFamily="18" charset="0"/>
              </a:rPr>
              <a:t>of 4% for 2015 </a:t>
            </a:r>
            <a:r>
              <a:rPr lang="en-US" sz="2800" dirty="0" smtClean="0">
                <a:cs typeface="Times New Roman" panose="02020603050405020304" pitchFamily="18" charset="0"/>
              </a:rPr>
              <a:t>rather optimistic </a:t>
            </a:r>
            <a:r>
              <a:rPr lang="en-US" sz="2800" dirty="0">
                <a:cs typeface="Times New Roman" panose="02020603050405020304" pitchFamily="18" charset="0"/>
              </a:rPr>
              <a:t>in the light of Venezuela’s crisis, the low price of </a:t>
            </a:r>
            <a:r>
              <a:rPr lang="en-US" sz="2800" dirty="0" smtClean="0">
                <a:cs typeface="Times New Roman" panose="02020603050405020304" pitchFamily="18" charset="0"/>
              </a:rPr>
              <a:t>oil and other commodities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cs typeface="Times New Roman" panose="02020603050405020304" pitchFamily="18" charset="0"/>
              </a:rPr>
              <a:t>and the </a:t>
            </a:r>
            <a:r>
              <a:rPr lang="en-US" sz="2800" dirty="0">
                <a:cs typeface="Times New Roman" panose="02020603050405020304" pitchFamily="18" charset="0"/>
              </a:rPr>
              <a:t>ill-fated search for oil.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>
                <a:cs typeface="Times New Roman" panose="02020603050405020304" pitchFamily="18" charset="0"/>
              </a:rPr>
              <a:t>Resistance and insufficient reforms (lingering attachment to statist model and policies that have not worked); </a:t>
            </a:r>
            <a:r>
              <a:rPr lang="en-US" sz="2800" i="1" dirty="0" smtClean="0">
                <a:cs typeface="Times New Roman" panose="02020603050405020304" pitchFamily="18" charset="0"/>
              </a:rPr>
              <a:t>structural </a:t>
            </a:r>
            <a:r>
              <a:rPr lang="en-US" sz="2800" dirty="0" smtClean="0">
                <a:cs typeface="Times New Roman" panose="02020603050405020304" pitchFamily="18" charset="0"/>
              </a:rPr>
              <a:t>(e.g., demographic) obstacles.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>
                <a:cs typeface="Times New Roman" panose="02020603050405020304" pitchFamily="18" charset="0"/>
              </a:rPr>
              <a:t>Generational</a:t>
            </a:r>
            <a:r>
              <a:rPr lang="en-US" sz="2800" dirty="0"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Fidel is 88 and not well; 83, Raul stated that he would pass on the presidency in 2018. Other main leaders </a:t>
            </a:r>
            <a:r>
              <a:rPr lang="en-US" sz="2800" dirty="0" smtClean="0">
                <a:cs typeface="Times New Roman" panose="02020603050405020304" pitchFamily="18" charset="0"/>
              </a:rPr>
              <a:t>in </a:t>
            </a:r>
            <a:r>
              <a:rPr lang="en-US" sz="2800" dirty="0">
                <a:cs typeface="Times New Roman" panose="02020603050405020304" pitchFamily="18" charset="0"/>
              </a:rPr>
              <a:t>the same age </a:t>
            </a:r>
            <a:r>
              <a:rPr lang="en-US" sz="2800" dirty="0" smtClean="0">
                <a:cs typeface="Times New Roman" panose="02020603050405020304" pitchFamily="18" charset="0"/>
              </a:rPr>
              <a:t>group: </a:t>
            </a:r>
            <a:r>
              <a:rPr lang="en-US" sz="2800" dirty="0">
                <a:cs typeface="Times New Roman" panose="02020603050405020304" pitchFamily="18" charset="0"/>
              </a:rPr>
              <a:t>Machado Ventura, Ramiro </a:t>
            </a:r>
            <a:r>
              <a:rPr lang="en-US" sz="2800" dirty="0" smtClean="0">
                <a:cs typeface="Times New Roman" panose="02020603050405020304" pitchFamily="18" charset="0"/>
              </a:rPr>
              <a:t>Valdes, others …  </a:t>
            </a:r>
            <a:endParaRPr lang="en-US" sz="28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1412" y="381000"/>
            <a:ext cx="9753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cap="none" dirty="0" smtClean="0">
                <a:latin typeface="+mn-lt"/>
              </a:rPr>
              <a:t>Cuba Model: </a:t>
            </a:r>
            <a:br>
              <a:rPr lang="en-US" sz="4400" b="1" cap="none" dirty="0" smtClean="0">
                <a:latin typeface="+mn-lt"/>
              </a:rPr>
            </a:br>
            <a:r>
              <a:rPr lang="en-US" sz="4400" b="1" cap="none" dirty="0" smtClean="0">
                <a:latin typeface="+mn-lt"/>
              </a:rPr>
              <a:t> Reform and Performance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66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1412" y="2971800"/>
            <a:ext cx="9906000" cy="10895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Prospects</a:t>
            </a:r>
          </a:p>
        </p:txBody>
      </p:sp>
    </p:spTree>
    <p:extLst>
      <p:ext uri="{BB962C8B-B14F-4D97-AF65-F5344CB8AC3E}">
        <p14:creationId xmlns:p14="http://schemas.microsoft.com/office/powerpoint/2010/main" val="29725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cap="none" dirty="0" smtClean="0"/>
              <a:t>Crafting </a:t>
            </a:r>
            <a:r>
              <a:rPr lang="en-US" b="1" cap="none" dirty="0"/>
              <a:t>a</a:t>
            </a:r>
            <a:r>
              <a:rPr lang="en-US" b="1" cap="none" dirty="0" smtClean="0"/>
              <a:t> New </a:t>
            </a:r>
            <a:r>
              <a:rPr lang="en-US" b="1" cap="none" dirty="0"/>
              <a:t>C</a:t>
            </a:r>
            <a:r>
              <a:rPr lang="en-US" b="1" cap="none" dirty="0" smtClean="0"/>
              <a:t>hapter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143000"/>
            <a:ext cx="11049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 numCol="2"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8000" dirty="0">
                <a:cs typeface="Times New Roman" panose="02020603050405020304" pitchFamily="18" charset="0"/>
              </a:rPr>
              <a:t>Against that background, the Normalization Agreement: Turns the Page in US-Cuba relations. Indeed, this means </a:t>
            </a:r>
            <a:r>
              <a:rPr lang="en-US" sz="7200" dirty="0">
                <a:cs typeface="Times New Roman" panose="02020603050405020304" pitchFamily="18" charset="0"/>
              </a:rPr>
              <a:t>the</a:t>
            </a:r>
            <a:r>
              <a:rPr lang="en-US" sz="8000" dirty="0">
                <a:cs typeface="Times New Roman" panose="02020603050405020304" pitchFamily="18" charset="0"/>
              </a:rPr>
              <a:t> writing of a new </a:t>
            </a:r>
            <a:r>
              <a:rPr lang="en-US" sz="8000" dirty="0" smtClean="0">
                <a:cs typeface="Times New Roman" panose="02020603050405020304" pitchFamily="18" charset="0"/>
              </a:rPr>
              <a:t>chapter.</a:t>
            </a:r>
          </a:p>
          <a:p>
            <a:pPr algn="just">
              <a:lnSpc>
                <a:spcPct val="120000"/>
              </a:lnSpc>
            </a:pPr>
            <a:r>
              <a:rPr lang="en-US" sz="8000" dirty="0" smtClean="0">
                <a:cs typeface="Times New Roman" panose="02020603050405020304" pitchFamily="18" charset="0"/>
              </a:rPr>
              <a:t>Still, </a:t>
            </a:r>
            <a:r>
              <a:rPr lang="en-US" sz="8000" dirty="0">
                <a:cs typeface="Times New Roman" panose="02020603050405020304" pitchFamily="18" charset="0"/>
              </a:rPr>
              <a:t>t</a:t>
            </a:r>
            <a:r>
              <a:rPr lang="en-US" sz="8000" dirty="0" smtClean="0">
                <a:cs typeface="Times New Roman" panose="02020603050405020304" pitchFamily="18" charset="0"/>
              </a:rPr>
              <a:t>he </a:t>
            </a:r>
            <a:r>
              <a:rPr lang="en-US" sz="8000" dirty="0">
                <a:cs typeface="Times New Roman" panose="02020603050405020304" pitchFamily="18" charset="0"/>
              </a:rPr>
              <a:t>writing of the new </a:t>
            </a:r>
            <a:r>
              <a:rPr lang="en-US" sz="8000" dirty="0" smtClean="0">
                <a:cs typeface="Times New Roman" panose="02020603050405020304" pitchFamily="18" charset="0"/>
              </a:rPr>
              <a:t>chapter and the full implementation </a:t>
            </a:r>
            <a:r>
              <a:rPr lang="en-US" sz="8000" dirty="0">
                <a:cs typeface="Times New Roman" panose="02020603050405020304" pitchFamily="18" charset="0"/>
              </a:rPr>
              <a:t>of the basic </a:t>
            </a:r>
            <a:r>
              <a:rPr lang="en-US" sz="8000" dirty="0" smtClean="0">
                <a:cs typeface="Times New Roman" panose="02020603050405020304" pitchFamily="18" charset="0"/>
              </a:rPr>
              <a:t>agreement needs to </a:t>
            </a:r>
            <a:r>
              <a:rPr lang="en-US" sz="8000" dirty="0">
                <a:cs typeface="Times New Roman" panose="02020603050405020304" pitchFamily="18" charset="0"/>
              </a:rPr>
              <a:t>move </a:t>
            </a:r>
            <a:r>
              <a:rPr lang="en-US" sz="8000" dirty="0" smtClean="0">
                <a:cs typeface="Times New Roman" panose="02020603050405020304" pitchFamily="18" charset="0"/>
              </a:rPr>
              <a:t>fast to </a:t>
            </a:r>
            <a:r>
              <a:rPr lang="en-US" sz="8000" dirty="0">
                <a:cs typeface="Times New Roman" panose="02020603050405020304" pitchFamily="18" charset="0"/>
              </a:rPr>
              <a:t>endure and lead to deeper </a:t>
            </a:r>
            <a:r>
              <a:rPr lang="en-US" sz="8000" dirty="0" smtClean="0">
                <a:cs typeface="Times New Roman" panose="02020603050405020304" pitchFamily="18" charset="0"/>
              </a:rPr>
              <a:t>shift </a:t>
            </a:r>
            <a:r>
              <a:rPr lang="en-US" sz="8000" dirty="0">
                <a:cs typeface="Times New Roman" panose="02020603050405020304" pitchFamily="18" charset="0"/>
              </a:rPr>
              <a:t>in US-Cuba </a:t>
            </a:r>
            <a:r>
              <a:rPr lang="en-US" sz="8000" dirty="0" smtClean="0">
                <a:cs typeface="Times New Roman" panose="02020603050405020304" pitchFamily="18" charset="0"/>
              </a:rPr>
              <a:t>relations. </a:t>
            </a:r>
            <a:r>
              <a:rPr lang="en-US" sz="8000" b="1" dirty="0" smtClean="0">
                <a:cs typeface="Times New Roman" panose="02020603050405020304" pitchFamily="18" charset="0"/>
              </a:rPr>
              <a:t>WHY?</a:t>
            </a:r>
          </a:p>
          <a:p>
            <a:pPr algn="just">
              <a:lnSpc>
                <a:spcPct val="120000"/>
              </a:lnSpc>
            </a:pPr>
            <a:r>
              <a:rPr lang="en-US" sz="8000" b="1" i="1" dirty="0">
                <a:cs typeface="Times New Roman" panose="02020603050405020304" pitchFamily="18" charset="0"/>
              </a:rPr>
              <a:t>Political T</a:t>
            </a:r>
            <a:r>
              <a:rPr lang="en-US" sz="8000" b="1" i="1" dirty="0" smtClean="0">
                <a:cs typeface="Times New Roman" panose="02020603050405020304" pitchFamily="18" charset="0"/>
              </a:rPr>
              <a:t>imetables</a:t>
            </a:r>
            <a:r>
              <a:rPr lang="en-US" sz="8000" b="1" i="1" dirty="0">
                <a:cs typeface="Times New Roman" panose="02020603050405020304" pitchFamily="18" charset="0"/>
              </a:rPr>
              <a:t>: </a:t>
            </a:r>
            <a:r>
              <a:rPr lang="en-US" sz="8000" dirty="0" smtClean="0">
                <a:cs typeface="Times New Roman" panose="02020603050405020304" pitchFamily="18" charset="0"/>
              </a:rPr>
              <a:t>Obama as well as Raul face challenges in 2015 and 2016 challenges.</a:t>
            </a:r>
            <a:r>
              <a:rPr lang="es-CL" sz="8000" dirty="0">
                <a:cs typeface="Times New Roman" panose="02020603050405020304" pitchFamily="18" charset="0"/>
              </a:rPr>
              <a:t> </a:t>
            </a:r>
            <a:endParaRPr lang="es-CL" sz="80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8000" dirty="0" smtClean="0">
                <a:cs typeface="Times New Roman" panose="02020603050405020304" pitchFamily="18" charset="0"/>
              </a:rPr>
              <a:t>Resistance in the </a:t>
            </a:r>
            <a:r>
              <a:rPr lang="en-US" sz="8000" dirty="0">
                <a:cs typeface="Times New Roman" panose="02020603050405020304" pitchFamily="18" charset="0"/>
              </a:rPr>
              <a:t>U</a:t>
            </a:r>
            <a:r>
              <a:rPr lang="en-US" sz="8000" dirty="0" smtClean="0">
                <a:cs typeface="Times New Roman" panose="02020603050405020304" pitchFamily="18" charset="0"/>
              </a:rPr>
              <a:t>S has </a:t>
            </a:r>
            <a:r>
              <a:rPr lang="en-US" sz="8000" dirty="0">
                <a:cs typeface="Times New Roman" panose="02020603050405020304" pitchFamily="18" charset="0"/>
              </a:rPr>
              <a:t>the potential </a:t>
            </a:r>
            <a:r>
              <a:rPr lang="en-US" sz="8000" dirty="0" smtClean="0">
                <a:cs typeface="Times New Roman" panose="02020603050405020304" pitchFamily="18" charset="0"/>
              </a:rPr>
              <a:t>for expanding fast: Normalization </a:t>
            </a:r>
            <a:r>
              <a:rPr lang="en-US" sz="8000" dirty="0">
                <a:cs typeface="Times New Roman" panose="02020603050405020304" pitchFamily="18" charset="0"/>
              </a:rPr>
              <a:t>is </a:t>
            </a:r>
            <a:r>
              <a:rPr lang="en-US" sz="8000" dirty="0" smtClean="0">
                <a:cs typeface="Times New Roman" panose="02020603050405020304" pitchFamily="18" charset="0"/>
              </a:rPr>
              <a:t>emerging </a:t>
            </a:r>
            <a:r>
              <a:rPr lang="en-US" sz="8000" dirty="0">
                <a:cs typeface="Times New Roman" panose="02020603050405020304" pitchFamily="18" charset="0"/>
              </a:rPr>
              <a:t>as </a:t>
            </a:r>
            <a:r>
              <a:rPr lang="en-US" sz="8000" dirty="0" smtClean="0">
                <a:cs typeface="Times New Roman" panose="02020603050405020304" pitchFamily="18" charset="0"/>
              </a:rPr>
              <a:t>a significant issue in the </a:t>
            </a:r>
            <a:r>
              <a:rPr lang="en-US" sz="8000" dirty="0">
                <a:cs typeface="Times New Roman" panose="02020603050405020304" pitchFamily="18" charset="0"/>
              </a:rPr>
              <a:t>political dynamics preceding the 2016 presidential </a:t>
            </a:r>
            <a:r>
              <a:rPr lang="en-US" sz="8000" dirty="0" smtClean="0">
                <a:cs typeface="Times New Roman" panose="02020603050405020304" pitchFamily="18" charset="0"/>
              </a:rPr>
              <a:t>election.</a:t>
            </a:r>
          </a:p>
          <a:p>
            <a:pPr algn="just">
              <a:lnSpc>
                <a:spcPct val="120000"/>
              </a:lnSpc>
            </a:pPr>
            <a:r>
              <a:rPr lang="en-US" sz="8000" dirty="0">
                <a:cs typeface="Times New Roman" panose="02020603050405020304" pitchFamily="18" charset="0"/>
              </a:rPr>
              <a:t>T</a:t>
            </a:r>
            <a:r>
              <a:rPr lang="en-US" sz="8000" dirty="0" smtClean="0">
                <a:cs typeface="Times New Roman" panose="02020603050405020304" pitchFamily="18" charset="0"/>
              </a:rPr>
              <a:t>he U.S. </a:t>
            </a:r>
            <a:r>
              <a:rPr lang="en-US" sz="8000" dirty="0">
                <a:cs typeface="Times New Roman" panose="02020603050405020304" pitchFamily="18" charset="0"/>
              </a:rPr>
              <a:t>wants to </a:t>
            </a:r>
            <a:r>
              <a:rPr lang="en-US" sz="8000" dirty="0" smtClean="0">
                <a:cs typeface="Times New Roman" panose="02020603050405020304" pitchFamily="18" charset="0"/>
              </a:rPr>
              <a:t>create conditions for improved inter-American relations, including a successful Summit </a:t>
            </a:r>
            <a:r>
              <a:rPr lang="en-US" sz="8000" dirty="0">
                <a:cs typeface="Times New Roman" panose="02020603050405020304" pitchFamily="18" charset="0"/>
              </a:rPr>
              <a:t>of the Americas (Panama, April </a:t>
            </a:r>
            <a:r>
              <a:rPr lang="en-US" sz="8000" dirty="0" smtClean="0">
                <a:cs typeface="Times New Roman" panose="02020603050405020304" pitchFamily="18" charset="0"/>
              </a:rPr>
              <a:t>2015) and negotiations with </a:t>
            </a:r>
            <a:r>
              <a:rPr lang="en-US" sz="8000" dirty="0">
                <a:cs typeface="Times New Roman" panose="02020603050405020304" pitchFamily="18" charset="0"/>
              </a:rPr>
              <a:t>South America on Pacific trade </a:t>
            </a:r>
            <a:r>
              <a:rPr lang="en-US" sz="8000" dirty="0" smtClean="0">
                <a:cs typeface="Times New Roman" panose="02020603050405020304" pitchFamily="18" charset="0"/>
              </a:rPr>
              <a:t>agreements. </a:t>
            </a:r>
            <a:r>
              <a:rPr lang="en-US" sz="8000" i="1" dirty="0" smtClean="0">
                <a:cs typeface="Times New Roman" panose="02020603050405020304" pitchFamily="18" charset="0"/>
              </a:rPr>
              <a:t>Diplomacy and cooperation (coalition-building</a:t>
            </a:r>
            <a:r>
              <a:rPr lang="en-US" sz="8000" dirty="0" smtClean="0"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en-US" sz="8000" dirty="0">
                <a:cs typeface="Times New Roman" panose="02020603050405020304" pitchFamily="18" charset="0"/>
              </a:rPr>
              <a:t>Cuban authorities need action and results before the 7</a:t>
            </a:r>
            <a:r>
              <a:rPr lang="en-US" sz="8000" baseline="30000" dirty="0">
                <a:cs typeface="Times New Roman" panose="02020603050405020304" pitchFamily="18" charset="0"/>
              </a:rPr>
              <a:t>th</a:t>
            </a:r>
            <a:r>
              <a:rPr lang="en-US" sz="8000" dirty="0">
                <a:cs typeface="Times New Roman" panose="02020603050405020304" pitchFamily="18" charset="0"/>
              </a:rPr>
              <a:t> Congress of the Communist Party of Cuba </a:t>
            </a:r>
            <a:r>
              <a:rPr lang="en-US" sz="8000" dirty="0" smtClean="0">
                <a:cs typeface="Times New Roman" panose="02020603050405020304" pitchFamily="18" charset="0"/>
              </a:rPr>
              <a:t>(April 2016) – five years after the 6</a:t>
            </a:r>
            <a:r>
              <a:rPr lang="en-US" sz="8000" baseline="30000" dirty="0" smtClean="0">
                <a:cs typeface="Times New Roman" panose="02020603050405020304" pitchFamily="18" charset="0"/>
              </a:rPr>
              <a:t>th</a:t>
            </a:r>
            <a:r>
              <a:rPr lang="en-US" sz="8000" dirty="0" smtClean="0">
                <a:cs typeface="Times New Roman" panose="02020603050405020304" pitchFamily="18" charset="0"/>
              </a:rPr>
              <a:t> Congress and the </a:t>
            </a:r>
            <a:r>
              <a:rPr lang="en-US" sz="8000" i="1" dirty="0" err="1" smtClean="0">
                <a:cs typeface="Times New Roman" panose="02020603050405020304" pitchFamily="18" charset="0"/>
              </a:rPr>
              <a:t>Lineamientos</a:t>
            </a:r>
            <a:r>
              <a:rPr lang="en-US" sz="8000" dirty="0">
                <a:cs typeface="Times New Roman" panose="02020603050405020304" pitchFamily="18" charset="0"/>
              </a:rPr>
              <a:t>.</a:t>
            </a:r>
          </a:p>
          <a:p>
            <a:endParaRPr lang="en-US" sz="4000" dirty="0" smtClean="0"/>
          </a:p>
          <a:p>
            <a:endParaRPr lang="en-US" sz="4000" b="1" dirty="0"/>
          </a:p>
          <a:p>
            <a:pPr marL="45720" indent="0">
              <a:buNone/>
            </a:pP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4" y="1143000"/>
            <a:ext cx="9753600" cy="5029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 err="1" smtClean="0">
                <a:cs typeface="Times New Roman" panose="02020603050405020304" pitchFamily="18" charset="0"/>
              </a:rPr>
              <a:t>Raúl</a:t>
            </a:r>
            <a:r>
              <a:rPr lang="en-US" dirty="0" smtClean="0">
                <a:cs typeface="Times New Roman" panose="02020603050405020304" pitchFamily="18" charset="0"/>
              </a:rPr>
              <a:t> Castro mentioned differences </a:t>
            </a:r>
            <a:r>
              <a:rPr lang="en-US" dirty="0">
                <a:cs typeface="Times New Roman" panose="02020603050405020304" pitchFamily="18" charset="0"/>
              </a:rPr>
              <a:t>over </a:t>
            </a:r>
            <a:r>
              <a:rPr lang="en-US" dirty="0" smtClean="0">
                <a:cs typeface="Times New Roman" panose="02020603050405020304" pitchFamily="18" charset="0"/>
              </a:rPr>
              <a:t>issues of human rights/democracy, </a:t>
            </a:r>
            <a:r>
              <a:rPr lang="en-US" dirty="0">
                <a:cs typeface="Times New Roman" panose="02020603050405020304" pitchFamily="18" charset="0"/>
              </a:rPr>
              <a:t>national sovereignty, international </a:t>
            </a:r>
            <a:r>
              <a:rPr lang="en-US" dirty="0" smtClean="0">
                <a:cs typeface="Times New Roman" panose="02020603050405020304" pitchFamily="18" charset="0"/>
              </a:rPr>
              <a:t>policy. He </a:t>
            </a:r>
            <a:r>
              <a:rPr lang="en-US" dirty="0">
                <a:cs typeface="Times New Roman" panose="02020603050405020304" pitchFamily="18" charset="0"/>
              </a:rPr>
              <a:t>left out internal differences over the main issue in the mind of Cubans:  the gradually expanding internal debate over economic development </a:t>
            </a:r>
            <a:r>
              <a:rPr lang="en-US" dirty="0" smtClean="0">
                <a:cs typeface="Times New Roman" panose="02020603050405020304" pitchFamily="18" charset="0"/>
              </a:rPr>
              <a:t>model</a:t>
            </a:r>
          </a:p>
          <a:p>
            <a:pPr>
              <a:lnSpc>
                <a:spcPct val="120000"/>
              </a:lnSpc>
            </a:pPr>
            <a:r>
              <a:rPr lang="en-US" dirty="0">
                <a:cs typeface="Times New Roman" panose="02020603050405020304" pitchFamily="18" charset="0"/>
              </a:rPr>
              <a:t>The new chapter centers on </a:t>
            </a:r>
            <a:r>
              <a:rPr lang="en-US" dirty="0" smtClean="0">
                <a:cs typeface="Times New Roman" panose="02020603050405020304" pitchFamily="18" charset="0"/>
              </a:rPr>
              <a:t>resolution</a:t>
            </a:r>
            <a:r>
              <a:rPr lang="en-US" dirty="0">
                <a:cs typeface="Times New Roman" panose="02020603050405020304" pitchFamily="18" charset="0"/>
              </a:rPr>
              <a:t>, even if partial, of the lingering debate between reformers and </a:t>
            </a:r>
            <a:r>
              <a:rPr lang="en-US" dirty="0" smtClean="0">
                <a:cs typeface="Times New Roman" panose="02020603050405020304" pitchFamily="18" charset="0"/>
              </a:rPr>
              <a:t>statists: </a:t>
            </a:r>
            <a:r>
              <a:rPr lang="en-US" dirty="0" err="1">
                <a:cs typeface="Times New Roman" panose="02020603050405020304" pitchFamily="18" charset="0"/>
              </a:rPr>
              <a:t>S</a:t>
            </a:r>
            <a:r>
              <a:rPr lang="en-US" dirty="0" err="1" smtClean="0">
                <a:cs typeface="Times New Roman" panose="02020603050405020304" pitchFamily="18" charset="0"/>
              </a:rPr>
              <a:t>tatism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or </a:t>
            </a:r>
            <a:r>
              <a:rPr lang="en-US" dirty="0" smtClean="0">
                <a:cs typeface="Times New Roman" panose="02020603050405020304" pitchFamily="18" charset="0"/>
              </a:rPr>
              <a:t>market</a:t>
            </a:r>
            <a:r>
              <a:rPr lang="en-US" dirty="0">
                <a:cs typeface="Times New Roman" panose="02020603050405020304" pitchFamily="18" charset="0"/>
              </a:rPr>
              <a:t>?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>
                <a:cs typeface="Times New Roman" panose="02020603050405020304" pitchFamily="18" charset="0"/>
              </a:rPr>
              <a:t>Normalization and changing relations with the US provide a key context for the dependent </a:t>
            </a:r>
            <a:r>
              <a:rPr lang="en-US" dirty="0" smtClean="0">
                <a:cs typeface="Times New Roman" panose="02020603050405020304" pitchFamily="18" charset="0"/>
              </a:rPr>
              <a:t>island: Remittances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smtClean="0">
                <a:cs typeface="Times New Roman" panose="02020603050405020304" pitchFamily="18" charset="0"/>
              </a:rPr>
              <a:t>tourism, investment and innovation, trade/markets …</a:t>
            </a:r>
          </a:p>
          <a:p>
            <a:pPr>
              <a:lnSpc>
                <a:spcPct val="120000"/>
              </a:lnSpc>
            </a:pPr>
            <a:r>
              <a:rPr lang="en-US" dirty="0">
                <a:cs typeface="Times New Roman" panose="02020603050405020304" pitchFamily="18" charset="0"/>
              </a:rPr>
              <a:t>The challenge is how to reconcile these different views: within and outside Cuba.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cs typeface="Times New Roman" panose="02020603050405020304" pitchFamily="18" charset="0"/>
              </a:rPr>
              <a:t>Complete normalization likely to be a </a:t>
            </a:r>
            <a:r>
              <a:rPr lang="en-US" dirty="0">
                <a:cs typeface="Times New Roman" panose="02020603050405020304" pitchFamily="18" charset="0"/>
              </a:rPr>
              <a:t>long and difficult process.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cs typeface="Times New Roman" panose="02020603050405020304" pitchFamily="18" charset="0"/>
              </a:rPr>
              <a:t>How to address these differences within US and transnational Cuban society.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228600"/>
            <a:ext cx="9753600" cy="762000"/>
          </a:xfrm>
        </p:spPr>
        <p:txBody>
          <a:bodyPr/>
          <a:lstStyle/>
          <a:p>
            <a:pPr lvl="0" algn="ctr"/>
            <a:r>
              <a:rPr lang="en-US" b="1" cap="none" dirty="0" smtClean="0"/>
              <a:t>Differences and Perils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9785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4" y="1371600"/>
            <a:ext cx="9753600" cy="480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s-CL" dirty="0" smtClean="0"/>
              <a:t>Cash </a:t>
            </a:r>
            <a:r>
              <a:rPr lang="es-CL" dirty="0" err="1" smtClean="0"/>
              <a:t>remittances</a:t>
            </a:r>
            <a:r>
              <a:rPr lang="es-CL" dirty="0" smtClean="0"/>
              <a:t> </a:t>
            </a:r>
            <a:r>
              <a:rPr lang="es-CL" dirty="0" err="1" smtClean="0"/>
              <a:t>allowed</a:t>
            </a:r>
            <a:r>
              <a:rPr lang="es-CL" dirty="0" smtClean="0"/>
              <a:t> </a:t>
            </a:r>
            <a:r>
              <a:rPr lang="es-CL" dirty="0" err="1" smtClean="0"/>
              <a:t>after</a:t>
            </a:r>
            <a:r>
              <a:rPr lang="es-CL" dirty="0"/>
              <a:t> </a:t>
            </a:r>
            <a:r>
              <a:rPr lang="es-CL" dirty="0" smtClean="0"/>
              <a:t>1993 </a:t>
            </a:r>
            <a:r>
              <a:rPr lang="es-CL" dirty="0"/>
              <a:t>(</a:t>
            </a:r>
            <a:r>
              <a:rPr lang="es-CL" dirty="0" err="1"/>
              <a:t>dollar</a:t>
            </a:r>
            <a:r>
              <a:rPr lang="es-CL" dirty="0"/>
              <a:t>  </a:t>
            </a:r>
            <a:r>
              <a:rPr lang="es-CL" dirty="0" err="1" smtClean="0"/>
              <a:t>allowed</a:t>
            </a:r>
            <a:r>
              <a:rPr lang="es-CL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s-CL" dirty="0" smtClean="0"/>
              <a:t>$2.6 </a:t>
            </a:r>
            <a:r>
              <a:rPr lang="es-CL" dirty="0" err="1" smtClean="0"/>
              <a:t>billion</a:t>
            </a:r>
            <a:r>
              <a:rPr lang="es-CL" dirty="0" smtClean="0"/>
              <a:t> in 2012 (</a:t>
            </a:r>
            <a:r>
              <a:rPr lang="es-CL" dirty="0" err="1" smtClean="0"/>
              <a:t>growing</a:t>
            </a:r>
            <a:r>
              <a:rPr lang="es-CL" dirty="0" smtClean="0"/>
              <a:t> at 13.5% / </a:t>
            </a:r>
            <a:r>
              <a:rPr lang="es-CL" dirty="0" err="1" smtClean="0"/>
              <a:t>year</a:t>
            </a:r>
            <a:r>
              <a:rPr lang="es-CL" dirty="0" smtClean="0"/>
              <a:t>)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s-CL" dirty="0" smtClean="0"/>
              <a:t>$2.5 </a:t>
            </a:r>
            <a:r>
              <a:rPr lang="es-CL" dirty="0" err="1" smtClean="0"/>
              <a:t>billion</a:t>
            </a:r>
            <a:r>
              <a:rPr lang="es-CL" dirty="0" smtClean="0"/>
              <a:t> </a:t>
            </a:r>
            <a:r>
              <a:rPr lang="es-CL" dirty="0"/>
              <a:t> </a:t>
            </a:r>
            <a:r>
              <a:rPr lang="es-CL" dirty="0" smtClean="0"/>
              <a:t>in </a:t>
            </a:r>
            <a:r>
              <a:rPr lang="es-CL" dirty="0" err="1" smtClean="0"/>
              <a:t>kind</a:t>
            </a:r>
            <a:r>
              <a:rPr lang="es-CL" dirty="0" smtClean="0"/>
              <a:t> (</a:t>
            </a:r>
            <a:r>
              <a:rPr lang="es-CL" dirty="0" err="1" smtClean="0"/>
              <a:t>packages</a:t>
            </a:r>
            <a:r>
              <a:rPr lang="es-CL" dirty="0" smtClean="0"/>
              <a:t> &amp; </a:t>
            </a:r>
            <a:r>
              <a:rPr lang="es-CL" dirty="0" err="1" smtClean="0"/>
              <a:t>luggage</a:t>
            </a:r>
            <a:r>
              <a:rPr lang="es-CL" dirty="0" smtClean="0"/>
              <a:t>) ( $2.7 to 3.5 in 2013, at </a:t>
            </a:r>
            <a:r>
              <a:rPr lang="es-CL" dirty="0" err="1" smtClean="0"/>
              <a:t>least</a:t>
            </a:r>
            <a:r>
              <a:rPr lang="es-CL" dirty="0" smtClean="0"/>
              <a:t> 6.6 </a:t>
            </a:r>
            <a:r>
              <a:rPr lang="es-CL" dirty="0" err="1" smtClean="0"/>
              <a:t>growth</a:t>
            </a:r>
            <a:r>
              <a:rPr lang="es-CL" dirty="0" smtClean="0"/>
              <a:t>) </a:t>
            </a:r>
          </a:p>
          <a:p>
            <a:pPr>
              <a:lnSpc>
                <a:spcPct val="100000"/>
              </a:lnSpc>
            </a:pPr>
            <a:r>
              <a:rPr lang="es-CL" dirty="0" smtClean="0"/>
              <a:t>Total </a:t>
            </a:r>
            <a:r>
              <a:rPr lang="es-CL" dirty="0" err="1" smtClean="0"/>
              <a:t>remittances</a:t>
            </a:r>
            <a:r>
              <a:rPr lang="es-CL" dirty="0" smtClean="0"/>
              <a:t>: </a:t>
            </a:r>
            <a:r>
              <a:rPr lang="es-CL" b="1" dirty="0" smtClean="0"/>
              <a:t>$5.105 </a:t>
            </a:r>
            <a:r>
              <a:rPr lang="es-CL" b="1" dirty="0" err="1" smtClean="0"/>
              <a:t>billion</a:t>
            </a:r>
            <a:r>
              <a:rPr lang="es-CL" b="1" dirty="0" smtClean="0"/>
              <a:t> in 2012 </a:t>
            </a:r>
            <a:r>
              <a:rPr lang="es-CL" dirty="0" smtClean="0"/>
              <a:t>(and </a:t>
            </a:r>
            <a:r>
              <a:rPr lang="es-CL" dirty="0" err="1" smtClean="0"/>
              <a:t>higher</a:t>
            </a:r>
            <a:r>
              <a:rPr lang="es-CL" dirty="0" smtClean="0"/>
              <a:t> </a:t>
            </a:r>
            <a:r>
              <a:rPr lang="es-CL" dirty="0" err="1" smtClean="0"/>
              <a:t>since</a:t>
            </a:r>
            <a:r>
              <a:rPr lang="es-CL" dirty="0" smtClean="0"/>
              <a:t> </a:t>
            </a:r>
            <a:r>
              <a:rPr lang="es-CL" dirty="0" err="1" smtClean="0"/>
              <a:t>then</a:t>
            </a:r>
            <a:r>
              <a:rPr lang="es-CL" dirty="0" smtClean="0"/>
              <a:t>, Western </a:t>
            </a:r>
            <a:r>
              <a:rPr lang="es-CL" dirty="0" err="1" smtClean="0"/>
              <a:t>Union</a:t>
            </a:r>
            <a:r>
              <a:rPr lang="es-CL" dirty="0" smtClean="0"/>
              <a:t> </a:t>
            </a:r>
            <a:r>
              <a:rPr lang="es-CL" dirty="0" err="1" smtClean="0"/>
              <a:t>expanded</a:t>
            </a:r>
            <a:r>
              <a:rPr lang="es-CL" dirty="0" smtClean="0"/>
              <a:t> </a:t>
            </a:r>
            <a:r>
              <a:rPr lang="es-CL" dirty="0" err="1" smtClean="0"/>
              <a:t>service</a:t>
            </a:r>
            <a:r>
              <a:rPr lang="es-CL" dirty="0" smtClean="0"/>
              <a:t> in 2014)</a:t>
            </a:r>
          </a:p>
          <a:p>
            <a:pPr>
              <a:lnSpc>
                <a:spcPct val="100000"/>
              </a:lnSpc>
            </a:pPr>
            <a:r>
              <a:rPr lang="es-CL" b="1" dirty="0" err="1" smtClean="0"/>
              <a:t>Remittances</a:t>
            </a:r>
            <a:r>
              <a:rPr lang="es-CL" b="1" dirty="0" smtClean="0"/>
              <a:t> </a:t>
            </a:r>
            <a:r>
              <a:rPr lang="es-CL" b="1" dirty="0" err="1" smtClean="0"/>
              <a:t>represent</a:t>
            </a:r>
            <a:r>
              <a:rPr lang="es-CL" b="1" dirty="0" smtClean="0"/>
              <a:t> MORE </a:t>
            </a:r>
            <a:r>
              <a:rPr lang="es-CL" b="1" dirty="0" err="1" smtClean="0"/>
              <a:t>than</a:t>
            </a:r>
            <a:r>
              <a:rPr lang="es-CL" b="1" dirty="0" smtClean="0"/>
              <a:t> </a:t>
            </a:r>
            <a:r>
              <a:rPr lang="es-CL" b="1" i="1" dirty="0" err="1" smtClean="0"/>
              <a:t>tourism</a:t>
            </a:r>
            <a:r>
              <a:rPr lang="es-CL" b="1" i="1" dirty="0" smtClean="0"/>
              <a:t> </a:t>
            </a:r>
            <a:r>
              <a:rPr lang="es-CL" b="1" dirty="0" smtClean="0"/>
              <a:t>($2.6b), </a:t>
            </a:r>
            <a:r>
              <a:rPr lang="es-CL" b="1" i="1" dirty="0" err="1" smtClean="0"/>
              <a:t>nickel</a:t>
            </a:r>
            <a:r>
              <a:rPr lang="es-CL" b="1" i="1" dirty="0" smtClean="0"/>
              <a:t> </a:t>
            </a:r>
            <a:r>
              <a:rPr lang="es-CL" b="1" dirty="0" smtClean="0"/>
              <a:t>($1.4b), </a:t>
            </a:r>
            <a:r>
              <a:rPr lang="es-CL" b="1" i="1" dirty="0" err="1" smtClean="0"/>
              <a:t>pharma</a:t>
            </a:r>
            <a:r>
              <a:rPr lang="es-CL" b="1" dirty="0" smtClean="0"/>
              <a:t> ($500 </a:t>
            </a:r>
            <a:r>
              <a:rPr lang="es-CL" b="1" dirty="0" err="1" smtClean="0"/>
              <a:t>million</a:t>
            </a:r>
            <a:r>
              <a:rPr lang="es-CL" b="1" dirty="0" smtClean="0"/>
              <a:t>, </a:t>
            </a:r>
            <a:r>
              <a:rPr lang="es-CL" b="1" i="1" dirty="0" err="1" smtClean="0"/>
              <a:t>sugar</a:t>
            </a:r>
            <a:r>
              <a:rPr lang="es-CL" b="1" dirty="0" smtClean="0"/>
              <a:t> (391 </a:t>
            </a:r>
            <a:r>
              <a:rPr lang="es-CL" b="1" dirty="0" err="1" smtClean="0"/>
              <a:t>million</a:t>
            </a:r>
            <a:r>
              <a:rPr lang="es-CL" b="1" dirty="0" smtClean="0"/>
              <a:t>) COMBINED (2012 figures)</a:t>
            </a:r>
          </a:p>
          <a:p>
            <a:pPr>
              <a:lnSpc>
                <a:spcPct val="100000"/>
              </a:lnSpc>
            </a:pPr>
            <a:r>
              <a:rPr lang="es-CL" dirty="0" err="1" smtClean="0"/>
              <a:t>E.g</a:t>
            </a:r>
            <a:r>
              <a:rPr lang="es-CL" dirty="0" smtClean="0"/>
              <a:t>., </a:t>
            </a:r>
            <a:r>
              <a:rPr lang="es-CL" dirty="0" err="1" smtClean="0"/>
              <a:t>Cubans</a:t>
            </a:r>
            <a:r>
              <a:rPr lang="es-CL" dirty="0" smtClean="0"/>
              <a:t> </a:t>
            </a:r>
            <a:r>
              <a:rPr lang="es-CL" dirty="0" err="1" smtClean="0"/>
              <a:t>abroad</a:t>
            </a:r>
            <a:r>
              <a:rPr lang="es-CL" dirty="0" smtClean="0"/>
              <a:t> </a:t>
            </a:r>
            <a:r>
              <a:rPr lang="es-CL" dirty="0" err="1" smtClean="0"/>
              <a:t>finance</a:t>
            </a:r>
            <a:r>
              <a:rPr lang="es-CL" dirty="0" smtClean="0"/>
              <a:t> 70% of Cuban </a:t>
            </a:r>
            <a:r>
              <a:rPr lang="es-CL" dirty="0" err="1" smtClean="0"/>
              <a:t>cellular</a:t>
            </a:r>
            <a:r>
              <a:rPr lang="es-CL" dirty="0" smtClean="0"/>
              <a:t> </a:t>
            </a:r>
            <a:r>
              <a:rPr lang="es-CL" dirty="0" err="1" smtClean="0"/>
              <a:t>service</a:t>
            </a:r>
            <a:r>
              <a:rPr lang="es-CL" dirty="0" smtClean="0"/>
              <a:t> /Internet </a:t>
            </a:r>
            <a:r>
              <a:rPr lang="es-CL" dirty="0" err="1" smtClean="0"/>
              <a:t>access</a:t>
            </a:r>
            <a:r>
              <a:rPr lang="es-CL" dirty="0" smtClean="0"/>
              <a:t> (</a:t>
            </a:r>
            <a:r>
              <a:rPr lang="es-CL" dirty="0" err="1" smtClean="0"/>
              <a:t>cybercafes</a:t>
            </a:r>
            <a:r>
              <a:rPr lang="es-CL" dirty="0" smtClean="0"/>
              <a:t> </a:t>
            </a:r>
            <a:r>
              <a:rPr lang="es-CL" dirty="0" err="1" smtClean="0"/>
              <a:t>charging</a:t>
            </a:r>
            <a:r>
              <a:rPr lang="es-CL" dirty="0" smtClean="0"/>
              <a:t> $5/</a:t>
            </a:r>
            <a:r>
              <a:rPr lang="es-CL" dirty="0" err="1" smtClean="0"/>
              <a:t>hour</a:t>
            </a:r>
            <a:r>
              <a:rPr lang="es-CL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s-CL" dirty="0" smtClean="0"/>
              <a:t>Data </a:t>
            </a:r>
            <a:r>
              <a:rPr lang="es-CL" dirty="0" err="1" smtClean="0"/>
              <a:t>from</a:t>
            </a:r>
            <a:r>
              <a:rPr lang="es-CL" dirty="0" smtClean="0"/>
              <a:t> Emilio Morales,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Havana</a:t>
            </a:r>
            <a:r>
              <a:rPr lang="es-CL" dirty="0" smtClean="0"/>
              <a:t> </a:t>
            </a:r>
            <a:r>
              <a:rPr lang="es-CL" dirty="0" err="1" smtClean="0"/>
              <a:t>Consulting</a:t>
            </a:r>
            <a:r>
              <a:rPr lang="es-CL" dirty="0" smtClean="0"/>
              <a:t> </a:t>
            </a:r>
            <a:r>
              <a:rPr lang="es-CL" dirty="0" err="1" smtClean="0"/>
              <a:t>Group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533400"/>
            <a:ext cx="9753600" cy="6096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cap="none" dirty="0" smtClean="0"/>
              <a:t>Remittances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121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2" y="2209800"/>
            <a:ext cx="9753600" cy="3886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s-CL" dirty="0" smtClean="0"/>
              <a:t>Periodo Especial led to new </a:t>
            </a:r>
            <a:r>
              <a:rPr lang="es-CL" dirty="0" err="1" smtClean="0"/>
              <a:t>focus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international</a:t>
            </a:r>
            <a:r>
              <a:rPr lang="es-CL" dirty="0" smtClean="0"/>
              <a:t> </a:t>
            </a:r>
            <a:r>
              <a:rPr lang="es-CL" dirty="0" err="1" smtClean="0"/>
              <a:t>tourism</a:t>
            </a:r>
            <a:endParaRPr lang="es-CL" dirty="0" smtClean="0"/>
          </a:p>
          <a:p>
            <a:pPr>
              <a:lnSpc>
                <a:spcPct val="200000"/>
              </a:lnSpc>
            </a:pPr>
            <a:r>
              <a:rPr lang="es-CL" dirty="0" err="1" smtClean="0"/>
              <a:t>Havana</a:t>
            </a:r>
            <a:r>
              <a:rPr lang="es-CL" dirty="0" smtClean="0"/>
              <a:t>, Varadero, </a:t>
            </a:r>
            <a:r>
              <a:rPr lang="es-CL" dirty="0" err="1" smtClean="0"/>
              <a:t>other</a:t>
            </a:r>
            <a:r>
              <a:rPr lang="es-CL" dirty="0" smtClean="0"/>
              <a:t> FDI </a:t>
            </a:r>
            <a:r>
              <a:rPr lang="es-CL" dirty="0" err="1" smtClean="0"/>
              <a:t>into</a:t>
            </a:r>
            <a:r>
              <a:rPr lang="es-CL" dirty="0" smtClean="0"/>
              <a:t> </a:t>
            </a:r>
            <a:r>
              <a:rPr lang="es-CL" dirty="0" err="1" smtClean="0"/>
              <a:t>hotels</a:t>
            </a:r>
            <a:r>
              <a:rPr lang="es-CL" dirty="0" smtClean="0"/>
              <a:t>/resorts </a:t>
            </a:r>
          </a:p>
          <a:p>
            <a:pPr>
              <a:lnSpc>
                <a:spcPct val="200000"/>
              </a:lnSpc>
            </a:pPr>
            <a:r>
              <a:rPr lang="es-CL" dirty="0" smtClean="0"/>
              <a:t>Recent travel to Cuba from US: 500,000 plus, 80% from Cuban-Americans. </a:t>
            </a:r>
            <a:endParaRPr lang="es-CL" dirty="0" smtClean="0"/>
          </a:p>
          <a:p>
            <a:pPr>
              <a:lnSpc>
                <a:spcPct val="200000"/>
              </a:lnSpc>
            </a:pPr>
            <a:r>
              <a:rPr lang="es-CL" dirty="0" smtClean="0"/>
              <a:t>Total </a:t>
            </a:r>
            <a:r>
              <a:rPr lang="es-CL" dirty="0" smtClean="0"/>
              <a:t>tourists</a:t>
            </a:r>
            <a:r>
              <a:rPr lang="es-CL" dirty="0" smtClean="0"/>
              <a:t>: </a:t>
            </a:r>
            <a:r>
              <a:rPr lang="es-CL" dirty="0" smtClean="0"/>
              <a:t>about 2.5 to 3 million </a:t>
            </a:r>
            <a:r>
              <a:rPr lang="es-CL"/>
              <a:t>p</a:t>
            </a:r>
            <a:r>
              <a:rPr lang="es-CL" smtClean="0"/>
              <a:t>er year</a:t>
            </a:r>
            <a:r>
              <a:rPr lang="es-CL" b="1"/>
              <a:t>.</a:t>
            </a:r>
            <a:endParaRPr lang="es-CL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cap="none" dirty="0" err="1" smtClean="0"/>
              <a:t>Tourism</a:t>
            </a:r>
            <a:endParaRPr lang="en-US" b="1" cap="none" dirty="0"/>
          </a:p>
        </p:txBody>
      </p:sp>
    </p:spTree>
    <p:extLst>
      <p:ext uri="{BB962C8B-B14F-4D97-AF65-F5344CB8AC3E}">
        <p14:creationId xmlns:p14="http://schemas.microsoft.com/office/powerpoint/2010/main" val="2155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524000"/>
            <a:ext cx="10439400" cy="495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s-CL" dirty="0" smtClean="0"/>
              <a:t>More </a:t>
            </a:r>
            <a:r>
              <a:rPr lang="es-CL" dirty="0" err="1" smtClean="0"/>
              <a:t>than</a:t>
            </a:r>
            <a:r>
              <a:rPr lang="es-CL" dirty="0" smtClean="0"/>
              <a:t> 2 </a:t>
            </a:r>
            <a:r>
              <a:rPr lang="es-CL" dirty="0" err="1" smtClean="0"/>
              <a:t>million</a:t>
            </a:r>
            <a:r>
              <a:rPr lang="es-CL" dirty="0" smtClean="0"/>
              <a:t> Cuban-</a:t>
            </a:r>
            <a:r>
              <a:rPr lang="es-CL" dirty="0" err="1" smtClean="0"/>
              <a:t>Americans</a:t>
            </a:r>
            <a:r>
              <a:rPr lang="es-CL" dirty="0" smtClean="0"/>
              <a:t> (1.1 </a:t>
            </a:r>
            <a:r>
              <a:rPr lang="es-CL" dirty="0" err="1" smtClean="0"/>
              <a:t>million</a:t>
            </a:r>
            <a:r>
              <a:rPr lang="es-CL" dirty="0" smtClean="0"/>
              <a:t> </a:t>
            </a:r>
            <a:r>
              <a:rPr lang="es-CL" dirty="0" err="1" smtClean="0"/>
              <a:t>born</a:t>
            </a:r>
            <a:r>
              <a:rPr lang="es-CL" dirty="0" smtClean="0"/>
              <a:t> in Cuba) in </a:t>
            </a:r>
            <a:r>
              <a:rPr lang="es-CL" dirty="0" err="1" smtClean="0"/>
              <a:t>the</a:t>
            </a:r>
            <a:r>
              <a:rPr lang="es-CL" dirty="0" smtClean="0"/>
              <a:t> US--up </a:t>
            </a:r>
            <a:r>
              <a:rPr lang="es-CL" dirty="0" err="1" smtClean="0"/>
              <a:t>from</a:t>
            </a:r>
            <a:r>
              <a:rPr lang="es-CL" dirty="0" smtClean="0"/>
              <a:t> 1.2 </a:t>
            </a:r>
            <a:r>
              <a:rPr lang="es-CL" dirty="0" err="1" smtClean="0"/>
              <a:t>million</a:t>
            </a:r>
            <a:r>
              <a:rPr lang="es-CL" dirty="0" smtClean="0"/>
              <a:t> in 2002. </a:t>
            </a:r>
          </a:p>
          <a:p>
            <a:pPr>
              <a:lnSpc>
                <a:spcPct val="120000"/>
              </a:lnSpc>
            </a:pPr>
            <a:r>
              <a:rPr lang="es-CL" dirty="0" smtClean="0"/>
              <a:t>More </a:t>
            </a:r>
            <a:r>
              <a:rPr lang="es-CL" dirty="0" err="1" smtClean="0"/>
              <a:t>than</a:t>
            </a:r>
            <a:r>
              <a:rPr lang="es-CL" dirty="0" smtClean="0"/>
              <a:t> 500,000 new </a:t>
            </a:r>
            <a:r>
              <a:rPr lang="es-CL" dirty="0" err="1" smtClean="0"/>
              <a:t>arivals</a:t>
            </a:r>
            <a:r>
              <a:rPr lang="es-CL" dirty="0" smtClean="0"/>
              <a:t> </a:t>
            </a:r>
            <a:r>
              <a:rPr lang="es-CL" dirty="0" err="1" smtClean="0"/>
              <a:t>since</a:t>
            </a:r>
            <a:r>
              <a:rPr lang="es-CL" dirty="0" smtClean="0"/>
              <a:t> 1999. In 2013, more </a:t>
            </a:r>
            <a:r>
              <a:rPr lang="es-CL" dirty="0" err="1" smtClean="0"/>
              <a:t>than</a:t>
            </a:r>
            <a:r>
              <a:rPr lang="es-CL" dirty="0" smtClean="0"/>
              <a:t> </a:t>
            </a:r>
            <a:r>
              <a:rPr lang="es-CL" dirty="0" err="1" smtClean="0"/>
              <a:t>half</a:t>
            </a:r>
            <a:r>
              <a:rPr lang="es-CL" dirty="0" smtClean="0"/>
              <a:t> of Cuban </a:t>
            </a:r>
            <a:r>
              <a:rPr lang="es-CL" dirty="0" err="1" smtClean="0"/>
              <a:t>immigrants</a:t>
            </a:r>
            <a:r>
              <a:rPr lang="es-CL" dirty="0" smtClean="0"/>
              <a:t> </a:t>
            </a:r>
            <a:r>
              <a:rPr lang="es-CL" dirty="0" err="1" smtClean="0"/>
              <a:t>had</a:t>
            </a:r>
            <a:r>
              <a:rPr lang="es-CL" dirty="0" smtClean="0"/>
              <a:t> </a:t>
            </a:r>
            <a:r>
              <a:rPr lang="es-CL" dirty="0" err="1" smtClean="0"/>
              <a:t>arrived</a:t>
            </a:r>
            <a:r>
              <a:rPr lang="es-CL" dirty="0" smtClean="0"/>
              <a:t> </a:t>
            </a:r>
            <a:r>
              <a:rPr lang="es-CL" dirty="0" err="1" smtClean="0"/>
              <a:t>since</a:t>
            </a:r>
            <a:r>
              <a:rPr lang="es-CL" dirty="0" smtClean="0"/>
              <a:t> 1990.</a:t>
            </a:r>
          </a:p>
          <a:p>
            <a:pPr>
              <a:lnSpc>
                <a:spcPct val="120000"/>
              </a:lnSpc>
            </a:pPr>
            <a:r>
              <a:rPr lang="es-CL" b="1" i="1" dirty="0" err="1" smtClean="0"/>
              <a:t>Early</a:t>
            </a:r>
            <a:r>
              <a:rPr lang="es-CL" b="1" i="1" dirty="0" smtClean="0"/>
              <a:t> </a:t>
            </a:r>
            <a:r>
              <a:rPr lang="es-CL" b="1" i="1" dirty="0" err="1" smtClean="0"/>
              <a:t>waves</a:t>
            </a:r>
            <a:r>
              <a:rPr lang="es-CL" b="1" i="1" dirty="0" smtClean="0"/>
              <a:t>  </a:t>
            </a:r>
            <a:r>
              <a:rPr lang="es-CL" b="1" i="1" dirty="0" err="1" smtClean="0"/>
              <a:t>have</a:t>
            </a:r>
            <a:r>
              <a:rPr lang="es-CL" b="1" i="1" dirty="0" smtClean="0"/>
              <a:t> done </a:t>
            </a:r>
            <a:r>
              <a:rPr lang="es-CL" b="1" i="1" dirty="0" err="1" smtClean="0"/>
              <a:t>well</a:t>
            </a:r>
            <a:r>
              <a:rPr lang="es-CL" b="1" i="1" dirty="0" smtClean="0"/>
              <a:t> (</a:t>
            </a:r>
            <a:r>
              <a:rPr lang="es-CL" b="1" i="1" dirty="0" err="1" smtClean="0"/>
              <a:t>higher</a:t>
            </a:r>
            <a:r>
              <a:rPr lang="es-CL" b="1" i="1" dirty="0" smtClean="0"/>
              <a:t> </a:t>
            </a:r>
            <a:r>
              <a:rPr lang="es-CL" b="1" i="1" dirty="0" err="1" smtClean="0"/>
              <a:t>average</a:t>
            </a:r>
            <a:r>
              <a:rPr lang="es-CL" b="1" i="1" dirty="0" smtClean="0"/>
              <a:t> </a:t>
            </a:r>
            <a:r>
              <a:rPr lang="es-CL" b="1" i="1" dirty="0" err="1" smtClean="0"/>
              <a:t>income</a:t>
            </a:r>
            <a:r>
              <a:rPr lang="es-CL" b="1" i="1" dirty="0" smtClean="0"/>
              <a:t> </a:t>
            </a:r>
            <a:r>
              <a:rPr lang="es-CL" b="1" i="1" dirty="0" err="1" smtClean="0"/>
              <a:t>than</a:t>
            </a:r>
            <a:r>
              <a:rPr lang="es-CL" b="1" i="1" dirty="0" smtClean="0"/>
              <a:t> non-</a:t>
            </a:r>
            <a:r>
              <a:rPr lang="es-CL" b="1" i="1" dirty="0" err="1" smtClean="0"/>
              <a:t>Hispanic</a:t>
            </a:r>
            <a:r>
              <a:rPr lang="es-CL" b="1" i="1" dirty="0" smtClean="0"/>
              <a:t> </a:t>
            </a:r>
            <a:r>
              <a:rPr lang="es-CL" b="1" i="1" dirty="0" err="1" smtClean="0"/>
              <a:t>whites</a:t>
            </a:r>
            <a:r>
              <a:rPr lang="es-CL" b="1" i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s-CL" dirty="0" smtClean="0"/>
              <a:t>7 </a:t>
            </a:r>
            <a:r>
              <a:rPr lang="es-CL" dirty="0" err="1" smtClean="0"/>
              <a:t>out</a:t>
            </a:r>
            <a:r>
              <a:rPr lang="es-CL" dirty="0" smtClean="0"/>
              <a:t> of 10 Cuban-</a:t>
            </a:r>
            <a:r>
              <a:rPr lang="es-CL" dirty="0" err="1" smtClean="0"/>
              <a:t>Americans</a:t>
            </a:r>
            <a:r>
              <a:rPr lang="es-CL" dirty="0" smtClean="0"/>
              <a:t> </a:t>
            </a:r>
            <a:r>
              <a:rPr lang="es-CL" dirty="0" err="1" smtClean="0"/>
              <a:t>live</a:t>
            </a:r>
            <a:r>
              <a:rPr lang="es-CL" dirty="0" smtClean="0"/>
              <a:t> in Florida</a:t>
            </a:r>
          </a:p>
          <a:p>
            <a:pPr>
              <a:lnSpc>
                <a:spcPct val="120000"/>
              </a:lnSpc>
            </a:pPr>
            <a:r>
              <a:rPr lang="es-CL" dirty="0" err="1" smtClean="0"/>
              <a:t>Political</a:t>
            </a:r>
            <a:r>
              <a:rPr lang="es-CL" dirty="0" smtClean="0"/>
              <a:t> </a:t>
            </a:r>
            <a:r>
              <a:rPr lang="es-CL" dirty="0" err="1" smtClean="0"/>
              <a:t>views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Republican: </a:t>
            </a:r>
            <a:r>
              <a:rPr lang="es-CL" dirty="0" err="1"/>
              <a:t>f</a:t>
            </a:r>
            <a:r>
              <a:rPr lang="es-CL" dirty="0" err="1" smtClean="0"/>
              <a:t>rom</a:t>
            </a:r>
            <a:r>
              <a:rPr lang="es-CL" dirty="0" smtClean="0"/>
              <a:t> 64% in 2002 to 47% in 2013 </a:t>
            </a:r>
            <a:br>
              <a:rPr lang="es-CL" dirty="0" smtClean="0"/>
            </a:br>
            <a:r>
              <a:rPr lang="es-CL" dirty="0" err="1" smtClean="0"/>
              <a:t>Democrat</a:t>
            </a:r>
            <a:r>
              <a:rPr lang="es-CL" dirty="0" smtClean="0"/>
              <a:t>: </a:t>
            </a:r>
            <a:r>
              <a:rPr lang="es-CL" dirty="0" err="1" smtClean="0"/>
              <a:t>from</a:t>
            </a:r>
            <a:r>
              <a:rPr lang="es-CL" dirty="0" smtClean="0"/>
              <a:t> 22% in 2002 to 44% in 2013</a:t>
            </a: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2012 </a:t>
            </a:r>
            <a:r>
              <a:rPr lang="es-CL" dirty="0" err="1" smtClean="0"/>
              <a:t>presidential</a:t>
            </a:r>
            <a:r>
              <a:rPr lang="es-CL" dirty="0" smtClean="0"/>
              <a:t> vote: 49% Obama vs. 47 % </a:t>
            </a:r>
            <a:r>
              <a:rPr lang="es-CL" dirty="0" err="1" smtClean="0"/>
              <a:t>Romney</a:t>
            </a:r>
            <a:endParaRPr lang="es-CL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es-CL" dirty="0" err="1" smtClean="0"/>
              <a:t>Source</a:t>
            </a:r>
            <a:r>
              <a:rPr lang="es-CL" dirty="0" smtClean="0"/>
              <a:t>: PEW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533400"/>
            <a:ext cx="9753600" cy="762000"/>
          </a:xfrm>
        </p:spPr>
        <p:txBody>
          <a:bodyPr/>
          <a:lstStyle/>
          <a:p>
            <a:pPr lvl="0" algn="ctr"/>
            <a:r>
              <a:rPr lang="en-US" b="1" cap="none" dirty="0" smtClean="0"/>
              <a:t>Cuban-Americans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6148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2" y="1828800"/>
            <a:ext cx="9829802" cy="43434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b="1" dirty="0">
                <a:cs typeface="Times New Roman" panose="02020603050405020304" pitchFamily="18" charset="0"/>
              </a:rPr>
              <a:t>Brazil as Intermediary?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Improve relations with new Brazilian government and cooperate. VP Biden to visit </a:t>
            </a:r>
            <a:r>
              <a:rPr lang="en-US" sz="2800" dirty="0" smtClean="0">
                <a:cs typeface="Times New Roman" panose="02020603050405020304" pitchFamily="18" charset="0"/>
              </a:rPr>
              <a:t>Brazil. Visit to US </a:t>
            </a:r>
            <a:r>
              <a:rPr lang="en-US" sz="2800" dirty="0"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cs typeface="Times New Roman" panose="02020603050405020304" pitchFamily="18" charset="0"/>
              </a:rPr>
              <a:t>y Brazilian </a:t>
            </a:r>
            <a:r>
              <a:rPr lang="en-US" sz="2800" dirty="0">
                <a:cs typeface="Times New Roman" panose="02020603050405020304" pitchFamily="18" charset="0"/>
              </a:rPr>
              <a:t>head of </a:t>
            </a:r>
            <a:r>
              <a:rPr lang="en-US" sz="2800" dirty="0" smtClean="0">
                <a:cs typeface="Times New Roman" panose="02020603050405020304" pitchFamily="18" charset="0"/>
              </a:rPr>
              <a:t>state. </a:t>
            </a:r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sz="2800" dirty="0">
                <a:cs typeface="Times New Roman" panose="02020603050405020304" pitchFamily="18" charset="0"/>
              </a:rPr>
              <a:t>Brazil’s new presence in Cuba: Mariel, sugar sector, exports, investment</a:t>
            </a:r>
            <a:r>
              <a:rPr lang="en-US" sz="28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es-CL" sz="2800" dirty="0" err="1" smtClean="0">
                <a:cs typeface="Times New Roman" panose="02020603050405020304" pitchFamily="18" charset="0"/>
              </a:rPr>
              <a:t>Mexico</a:t>
            </a:r>
            <a:endParaRPr lang="es-CL" sz="2800" dirty="0" smtClean="0">
              <a:cs typeface="Times New Roman" panose="02020603050405020304" pitchFamily="18" charset="0"/>
            </a:endParaRPr>
          </a:p>
          <a:p>
            <a:r>
              <a:rPr lang="es-CL" sz="2800" dirty="0" err="1" smtClean="0">
                <a:cs typeface="Times New Roman" panose="02020603050405020304" pitchFamily="18" charset="0"/>
              </a:rPr>
              <a:t>Chile’s</a:t>
            </a:r>
            <a:r>
              <a:rPr lang="es-CL" sz="2800" dirty="0" smtClean="0">
                <a:cs typeface="Times New Roman" panose="02020603050405020304" pitchFamily="18" charset="0"/>
              </a:rPr>
              <a:t> role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381000"/>
            <a:ext cx="9753602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 smtClean="0"/>
              <a:t/>
            </a:r>
            <a:br>
              <a:rPr lang="en-US" b="1" cap="none" dirty="0" smtClean="0"/>
            </a:br>
            <a:r>
              <a:rPr lang="en-US" b="1" cap="none" dirty="0"/>
              <a:t/>
            </a:r>
            <a:br>
              <a:rPr lang="en-US" b="1" cap="none" dirty="0"/>
            </a:br>
            <a:r>
              <a:rPr lang="en-US" b="1" cap="none" dirty="0" smtClean="0"/>
              <a:t/>
            </a:r>
            <a:br>
              <a:rPr lang="en-US" b="1" cap="none" dirty="0" smtClean="0"/>
            </a:br>
            <a:r>
              <a:rPr lang="en-US" b="1" cap="none" dirty="0"/>
              <a:t/>
            </a:r>
            <a:br>
              <a:rPr lang="en-US" b="1" cap="none" dirty="0"/>
            </a:br>
            <a:r>
              <a:rPr lang="en-US" b="1" cap="none" dirty="0"/>
              <a:t/>
            </a:r>
            <a:br>
              <a:rPr lang="en-US" b="1" cap="none" dirty="0"/>
            </a:br>
            <a:r>
              <a:rPr lang="en-US" b="1" cap="none" dirty="0"/>
              <a:t>U.S. Agenda: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b="1" cap="none" dirty="0" smtClean="0"/>
              <a:t>Refocus on Region (a challenge)</a:t>
            </a:r>
            <a:r>
              <a:rPr lang="en-US" sz="3600" cap="none" dirty="0" smtClean="0"/>
              <a:t/>
            </a:r>
            <a:br>
              <a:rPr lang="en-US" sz="3600" cap="none" dirty="0" smtClean="0"/>
            </a:b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15768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0"/>
            <a:ext cx="9753600" cy="1981200"/>
          </a:xfrm>
        </p:spPr>
        <p:txBody>
          <a:bodyPr>
            <a:normAutofit fontScale="90000"/>
          </a:bodyPr>
          <a:lstStyle/>
          <a:p>
            <a: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cap="none" dirty="0" smtClean="0">
                <a:cs typeface="Times New Roman" panose="02020603050405020304" pitchFamily="18" charset="0"/>
              </a:rPr>
              <a:t>Two Main </a:t>
            </a:r>
            <a:r>
              <a:rPr lang="en-US" sz="4400" b="1" cap="none" dirty="0">
                <a:cs typeface="Times New Roman" panose="02020603050405020304" pitchFamily="18" charset="0"/>
              </a:rPr>
              <a:t>P</a:t>
            </a:r>
            <a:r>
              <a:rPr lang="en-US" sz="4400" b="1" cap="none" dirty="0" smtClean="0">
                <a:cs typeface="Times New Roman" panose="02020603050405020304" pitchFamily="18" charset="0"/>
              </a:rPr>
              <a:t>athways to Market </a:t>
            </a:r>
            <a:r>
              <a:rPr lang="en-US" sz="4400" b="1" cap="none" dirty="0">
                <a:cs typeface="Times New Roman" panose="02020603050405020304" pitchFamily="18" charset="0"/>
              </a:rPr>
              <a:t>E</a:t>
            </a:r>
            <a:r>
              <a:rPr lang="en-US" sz="4400" b="1" cap="none" dirty="0" smtClean="0">
                <a:cs typeface="Times New Roman" panose="02020603050405020304" pitchFamily="18" charset="0"/>
              </a:rPr>
              <a:t>conomy</a:t>
            </a:r>
            <a:r>
              <a:rPr lang="en-US" sz="4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9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4" y="1600200"/>
            <a:ext cx="10055781" cy="46745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201108" lvl="1" indent="0">
              <a:buNone/>
            </a:pPr>
            <a:r>
              <a:rPr lang="es-CL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" dirty="0">
              <a:cs typeface="Times New Roman" panose="02020603050405020304" pitchFamily="18" charset="0"/>
            </a:endParaRPr>
          </a:p>
          <a:p>
            <a:pPr marL="201108" lvl="1" indent="0">
              <a:buNone/>
            </a:pPr>
            <a:r>
              <a:rPr lang="en-US" sz="2999" b="1" dirty="0"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cs typeface="Times New Roman" panose="02020603050405020304" pitchFamily="18" charset="0"/>
              </a:rPr>
              <a:t>Dual Transformation</a:t>
            </a:r>
            <a:r>
              <a:rPr lang="en-US" sz="44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(Soviet Union &amp; CEE)</a:t>
            </a:r>
            <a:endParaRPr lang="en-US" sz="36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32408" lvl="2" indent="-457063"/>
            <a:r>
              <a:rPr lang="en-US" sz="44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Rapid </a:t>
            </a:r>
            <a:r>
              <a:rPr lang="en-US" sz="4400" dirty="0">
                <a:cs typeface="Times New Roman" panose="02020603050405020304" pitchFamily="18" charset="0"/>
                <a:sym typeface="Wingdings" panose="05000000000000000000" pitchFamily="2" charset="2"/>
              </a:rPr>
              <a:t>political and economic changes (almost overnight) </a:t>
            </a:r>
          </a:p>
          <a:p>
            <a:pPr marL="932408" lvl="2" indent="-457063"/>
            <a:r>
              <a:rPr lang="en-US" sz="4400" dirty="0">
                <a:cs typeface="Times New Roman" panose="02020603050405020304" pitchFamily="18" charset="0"/>
                <a:sym typeface="Wingdings" panose="05000000000000000000" pitchFamily="2" charset="2"/>
              </a:rPr>
              <a:t>‘Big Bang’ or ‘Shock Therapy’</a:t>
            </a:r>
          </a:p>
          <a:p>
            <a:pPr marL="932408" lvl="2" indent="-457063"/>
            <a:r>
              <a:rPr lang="en-US" sz="4400" dirty="0">
                <a:cs typeface="Times New Roman" panose="02020603050405020304" pitchFamily="18" charset="0"/>
                <a:sym typeface="Wingdings" panose="05000000000000000000" pitchFamily="2" charset="2"/>
              </a:rPr>
              <a:t>Radical market liberalization &amp; decentralization</a:t>
            </a:r>
          </a:p>
          <a:p>
            <a:pPr marL="932408" lvl="2" indent="-457063"/>
            <a:r>
              <a:rPr lang="en-US" sz="4400" dirty="0">
                <a:cs typeface="Times New Roman" panose="02020603050405020304" pitchFamily="18" charset="0"/>
              </a:rPr>
              <a:t>Opening up the market for foreign competition</a:t>
            </a:r>
            <a:endParaRPr lang="en-US" sz="44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32408" lvl="2" indent="-457063"/>
            <a:r>
              <a:rPr lang="en-US" sz="4400" dirty="0">
                <a:cs typeface="Times New Roman" panose="02020603050405020304" pitchFamily="18" charset="0"/>
              </a:rPr>
              <a:t>Price liberalization</a:t>
            </a:r>
            <a:endParaRPr lang="en-US" sz="44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32408" lvl="2" indent="-457063"/>
            <a:r>
              <a:rPr lang="en-US" sz="4400" dirty="0">
                <a:cs typeface="Times New Roman" panose="02020603050405020304" pitchFamily="18" charset="0"/>
                <a:sym typeface="Wingdings" panose="05000000000000000000" pitchFamily="2" charset="2"/>
              </a:rPr>
              <a:t>Mass privatization</a:t>
            </a:r>
          </a:p>
          <a:p>
            <a:pPr marL="932408" lvl="2" indent="-457063"/>
            <a:endParaRPr lang="en-US" sz="1300" b="1" dirty="0">
              <a:cs typeface="Times New Roman" panose="02020603050405020304" pitchFamily="18" charset="0"/>
            </a:endParaRPr>
          </a:p>
          <a:p>
            <a:pPr marL="201108" lvl="1" indent="0">
              <a:buNone/>
            </a:pPr>
            <a:r>
              <a:rPr lang="en-US" sz="4400" b="1" dirty="0">
                <a:cs typeface="Times New Roman" panose="02020603050405020304" pitchFamily="18" charset="0"/>
              </a:rPr>
              <a:t>Gradual Transformation </a:t>
            </a:r>
            <a:r>
              <a:rPr lang="en-US" sz="4400" dirty="0"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4400" dirty="0">
                <a:cs typeface="Times New Roman" panose="02020603050405020304" pitchFamily="18" charset="0"/>
              </a:rPr>
              <a:t>Sino-Vietnamese model)</a:t>
            </a:r>
          </a:p>
          <a:p>
            <a:pPr lvl="3"/>
            <a:r>
              <a:rPr lang="en-US" sz="5100" dirty="0">
                <a:cs typeface="Times New Roman" panose="02020603050405020304" pitchFamily="18" charset="0"/>
                <a:sym typeface="Wingdings" panose="05000000000000000000" pitchFamily="2" charset="2"/>
              </a:rPr>
              <a:t>Gradual economic liberalization and decentralization (role of local authorities)</a:t>
            </a:r>
          </a:p>
          <a:p>
            <a:pPr lvl="3"/>
            <a:r>
              <a:rPr lang="en-US" sz="5100" dirty="0">
                <a:cs typeface="Times New Roman" panose="02020603050405020304" pitchFamily="18" charset="0"/>
                <a:sym typeface="Wingdings" panose="05000000000000000000" pitchFamily="2" charset="2"/>
              </a:rPr>
              <a:t>Strong (political) state control</a:t>
            </a:r>
          </a:p>
          <a:p>
            <a:pPr lvl="3"/>
            <a:r>
              <a:rPr lang="en-US" sz="5100" dirty="0">
                <a:cs typeface="Times New Roman" panose="02020603050405020304" pitchFamily="18" charset="0"/>
                <a:sym typeface="Wingdings" panose="05000000000000000000" pitchFamily="2" charset="2"/>
              </a:rPr>
              <a:t>No mass privatization </a:t>
            </a:r>
            <a:endParaRPr lang="en-US" sz="5100" dirty="0">
              <a:cs typeface="Times New Roman" panose="02020603050405020304" pitchFamily="18" charset="0"/>
            </a:endParaRPr>
          </a:p>
          <a:p>
            <a:pPr marL="201108" lvl="1" indent="0">
              <a:buNone/>
            </a:pPr>
            <a:endParaRPr lang="en-US" sz="2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1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1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1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1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4" y="1295400"/>
            <a:ext cx="9753600" cy="4876800"/>
          </a:xfrm>
        </p:spPr>
        <p:txBody>
          <a:bodyPr/>
          <a:lstStyle/>
          <a:p>
            <a:pPr algn="just"/>
            <a:r>
              <a:rPr lang="en-US" dirty="0">
                <a:cs typeface="Times New Roman" panose="02020603050405020304" pitchFamily="18" charset="0"/>
              </a:rPr>
              <a:t>President Barack Obama in Washington and </a:t>
            </a:r>
            <a:r>
              <a:rPr lang="en-US" dirty="0" err="1" smtClean="0">
                <a:cs typeface="Times New Roman" panose="02020603050405020304" pitchFamily="18" charset="0"/>
              </a:rPr>
              <a:t>Raúl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Castro in Havana announced an agreement to normalize </a:t>
            </a:r>
            <a:r>
              <a:rPr lang="en-US" dirty="0" smtClean="0">
                <a:cs typeface="Times New Roman" panose="02020603050405020304" pitchFamily="18" charset="0"/>
              </a:rPr>
              <a:t>relations.</a:t>
            </a:r>
            <a:endParaRPr lang="en-US" dirty="0">
              <a:cs typeface="Times New Roman" panose="02020603050405020304" pitchFamily="18" charset="0"/>
            </a:endParaRPr>
          </a:p>
          <a:p>
            <a:pPr lvl="0" algn="just"/>
            <a:r>
              <a:rPr lang="en-US" dirty="0">
                <a:cs typeface="Times New Roman" panose="02020603050405020304" pitchFamily="18" charset="0"/>
              </a:rPr>
              <a:t>NYT: Agreement reflects 18 months of secret talks, after Obama’s reelection. Two WH assistants to President Obama, Benjamin Rhodes and Ricardo </a:t>
            </a:r>
            <a:r>
              <a:rPr lang="en-US" dirty="0" err="1">
                <a:cs typeface="Times New Roman" panose="02020603050405020304" pitchFamily="18" charset="0"/>
              </a:rPr>
              <a:t>Zuñiga</a:t>
            </a:r>
            <a:r>
              <a:rPr lang="en-US" dirty="0">
                <a:cs typeface="Times New Roman" panose="02020603050405020304" pitchFamily="18" charset="0"/>
              </a:rPr>
              <a:t>, conducted 9 meetings with ‘Cuban counterparts starting in June 2013, most of them in Canada. At least one of the meetings, in October to complete the deal, took place in the Vatican/Pope Francis. Finally, 45 minute conversation between Obama-Castro just before </a:t>
            </a:r>
            <a:r>
              <a:rPr lang="en-US" dirty="0" smtClean="0">
                <a:cs typeface="Times New Roman" panose="02020603050405020304" pitchFamily="18" charset="0"/>
              </a:rPr>
              <a:t>12/17/2014. </a:t>
            </a:r>
            <a:r>
              <a:rPr lang="en-US" sz="1600" dirty="0">
                <a:cs typeface="Times New Roman" panose="02020603050405020304" pitchFamily="18" charset="0"/>
              </a:rPr>
              <a:t>[This account came from Peter Baker’s “US to Restore Full Relations with Cuba, Easing a Last Trace of Cold War Hostility” NYT 12/17/2014; NYT’s editorials favoring lifting of embargo.]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15962"/>
          </a:xfrm>
        </p:spPr>
        <p:txBody>
          <a:bodyPr/>
          <a:lstStyle/>
          <a:p>
            <a:r>
              <a:rPr lang="en-US" b="1" cap="none" dirty="0"/>
              <a:t>The Big Surprise </a:t>
            </a:r>
            <a:r>
              <a:rPr lang="en-US" b="1" cap="none" dirty="0" smtClean="0"/>
              <a:t>of December 17,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304800"/>
            <a:ext cx="10055781" cy="830348"/>
          </a:xfrm>
        </p:spPr>
        <p:txBody>
          <a:bodyPr>
            <a:normAutofit/>
          </a:bodyPr>
          <a:lstStyle/>
          <a:p>
            <a:pPr algn="ctr"/>
            <a:r>
              <a:rPr lang="en-US" sz="3999" b="1" cap="none" dirty="0" smtClean="0">
                <a:cs typeface="Times New Roman" panose="02020603050405020304" pitchFamily="18" charset="0"/>
              </a:rPr>
              <a:t>Problems With “Shock Therapy”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4" y="1295400"/>
            <a:ext cx="10055781" cy="5105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lvl="1" algn="just">
              <a:lnSpc>
                <a:spcPct val="120000"/>
              </a:lnSpc>
            </a:pPr>
            <a:r>
              <a:rPr lang="en-US" sz="3199" b="1" dirty="0">
                <a:cs typeface="Times New Roman" panose="02020603050405020304" pitchFamily="18" charset="0"/>
              </a:rPr>
              <a:t>Without ‘bottom-up’ entrepreneurial social forces </a:t>
            </a:r>
            <a:r>
              <a:rPr lang="en-US" sz="3199" dirty="0">
                <a:cs typeface="Times New Roman" panose="02020603050405020304" pitchFamily="18" charset="0"/>
              </a:rPr>
              <a:t>a system collapse may result transformation crisis and ‘</a:t>
            </a:r>
            <a:r>
              <a:rPr lang="en-US" sz="3199" dirty="0" smtClean="0">
                <a:cs typeface="Times New Roman" panose="02020603050405020304" pitchFamily="18" charset="0"/>
              </a:rPr>
              <a:t>oligarchic </a:t>
            </a:r>
            <a:r>
              <a:rPr lang="en-US" sz="3199" dirty="0">
                <a:cs typeface="Times New Roman" panose="02020603050405020304" pitchFamily="18" charset="0"/>
              </a:rPr>
              <a:t>capitalism’ (e.g. Russia, Ukraine). The crisis was shorter in Hungary &amp; Poland because entrepreneurial history during communism.</a:t>
            </a:r>
          </a:p>
          <a:p>
            <a:pPr marL="201108" lvl="1" indent="0" algn="just">
              <a:lnSpc>
                <a:spcPct val="120000"/>
              </a:lnSpc>
              <a:buNone/>
            </a:pPr>
            <a:endParaRPr lang="en-US" sz="1100" dirty="0"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sz="3199" b="1" dirty="0">
                <a:cs typeface="Times New Roman" panose="02020603050405020304" pitchFamily="18" charset="0"/>
              </a:rPr>
              <a:t>Fast Liberalization. </a:t>
            </a:r>
            <a:r>
              <a:rPr lang="en-US" sz="3199" dirty="0">
                <a:cs typeface="Times New Roman" panose="02020603050405020304" pitchFamily="18" charset="0"/>
              </a:rPr>
              <a:t>Real entrepreneurs serve as ‘buffers’. Opening </a:t>
            </a:r>
            <a:r>
              <a:rPr lang="en-US" sz="3199" dirty="0" smtClean="0">
                <a:cs typeface="Times New Roman" panose="02020603050405020304" pitchFamily="18" charset="0"/>
              </a:rPr>
              <a:t>to foreign </a:t>
            </a:r>
            <a:r>
              <a:rPr lang="en-US" sz="3199" dirty="0">
                <a:cs typeface="Times New Roman" panose="02020603050405020304" pitchFamily="18" charset="0"/>
              </a:rPr>
              <a:t>competition may be fatal for the local economic actors not ready to the strong competition (e.g. Cuban agriculture, restaurant sector).</a:t>
            </a:r>
          </a:p>
          <a:p>
            <a:pPr lvl="1" algn="just">
              <a:lnSpc>
                <a:spcPct val="120000"/>
              </a:lnSpc>
            </a:pPr>
            <a:endParaRPr lang="en-US" sz="1100" dirty="0"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sz="3199" b="1" dirty="0" smtClean="0">
                <a:cs typeface="Times New Roman" panose="02020603050405020304" pitchFamily="18" charset="0"/>
              </a:rPr>
              <a:t>Mass Privatization</a:t>
            </a:r>
            <a:r>
              <a:rPr lang="en-US" sz="3199" b="1" dirty="0">
                <a:cs typeface="Times New Roman" panose="02020603050405020304" pitchFamily="18" charset="0"/>
              </a:rPr>
              <a:t>. </a:t>
            </a:r>
            <a:r>
              <a:rPr lang="en-US" sz="3199" dirty="0" smtClean="0">
                <a:cs typeface="Times New Roman" panose="02020603050405020304" pitchFamily="18" charset="0"/>
              </a:rPr>
              <a:t>Some findings </a:t>
            </a:r>
            <a:r>
              <a:rPr lang="en-US" sz="3199" dirty="0">
                <a:cs typeface="Times New Roman" panose="02020603050405020304" pitchFamily="18" charset="0"/>
              </a:rPr>
              <a:t>suggest mass privatization may have serious negative impacts on economic performance. </a:t>
            </a:r>
            <a:r>
              <a:rPr lang="en-US" sz="3199" b="1" i="1" dirty="0" smtClean="0">
                <a:cs typeface="Times New Roman" panose="02020603050405020304" pitchFamily="18" charset="0"/>
              </a:rPr>
              <a:t>Fast and broad  </a:t>
            </a:r>
            <a:r>
              <a:rPr lang="en-US" sz="3199" b="1" i="1" dirty="0">
                <a:cs typeface="Times New Roman" panose="02020603050405020304" pitchFamily="18" charset="0"/>
              </a:rPr>
              <a:t>privatization </a:t>
            </a:r>
            <a:r>
              <a:rPr lang="en-US" sz="3199" b="1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199" dirty="0">
                <a:cs typeface="Times New Roman" panose="02020603050405020304" pitchFamily="18" charset="0"/>
                <a:sym typeface="Wingdings" panose="05000000000000000000" pitchFamily="2" charset="2"/>
              </a:rPr>
              <a:t>Hotbed of systemic grand </a:t>
            </a:r>
            <a:r>
              <a:rPr lang="en-US" sz="3199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corruption (e.g</a:t>
            </a:r>
            <a:r>
              <a:rPr lang="en-US" sz="3199" dirty="0"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3199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new </a:t>
            </a:r>
            <a:r>
              <a:rPr lang="en-US" sz="3199" dirty="0">
                <a:cs typeface="Times New Roman" panose="02020603050405020304" pitchFamily="18" charset="0"/>
                <a:sym typeface="Wingdings" panose="05000000000000000000" pitchFamily="2" charset="2"/>
              </a:rPr>
              <a:t>oligarchs in Russia &amp; </a:t>
            </a:r>
            <a:r>
              <a:rPr lang="en-US" sz="3199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Ukraine).</a:t>
            </a:r>
            <a:endParaRPr lang="en-US" sz="3199" dirty="0">
              <a:cs typeface="Times New Roman" panose="02020603050405020304" pitchFamily="18" charset="0"/>
            </a:endParaRPr>
          </a:p>
          <a:p>
            <a:pPr lvl="1"/>
            <a:endParaRPr lang="en-US" sz="31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685800"/>
            <a:ext cx="10524132" cy="1109038"/>
          </a:xfrm>
        </p:spPr>
        <p:txBody>
          <a:bodyPr>
            <a:normAutofit fontScale="90000"/>
          </a:bodyPr>
          <a:lstStyle/>
          <a:p>
            <a:r>
              <a:rPr lang="en-US" sz="39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cap="none" dirty="0" smtClean="0">
                <a:cs typeface="Times New Roman" panose="02020603050405020304" pitchFamily="18" charset="0"/>
              </a:rPr>
              <a:t>A Gradual Sino-</a:t>
            </a:r>
            <a:r>
              <a:rPr lang="en-US" sz="4400" b="1" cap="none" dirty="0">
                <a:cs typeface="Times New Roman" panose="02020603050405020304" pitchFamily="18" charset="0"/>
              </a:rPr>
              <a:t>V</a:t>
            </a:r>
            <a:r>
              <a:rPr lang="en-US" sz="4400" b="1" cap="none" dirty="0" smtClean="0">
                <a:cs typeface="Times New Roman" panose="02020603050405020304" pitchFamily="18" charset="0"/>
              </a:rPr>
              <a:t>ietnamese Model? </a:t>
            </a:r>
            <a:br>
              <a:rPr lang="en-US" sz="4400" b="1" cap="none" dirty="0" smtClean="0">
                <a:cs typeface="Times New Roman" panose="02020603050405020304" pitchFamily="18" charset="0"/>
              </a:rPr>
            </a:br>
            <a:r>
              <a:rPr lang="en-US" sz="4400" b="1" cap="none" dirty="0" smtClean="0">
                <a:cs typeface="Times New Roman" panose="02020603050405020304" pitchFamily="18" charset="0"/>
              </a:rPr>
              <a:t>2 Issues...</a:t>
            </a:r>
            <a:endParaRPr lang="en-US" sz="4400" cap="none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133600"/>
            <a:ext cx="10055781" cy="419205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1"/>
            <a:r>
              <a:rPr lang="en-US" sz="2800" b="1" dirty="0">
                <a:cs typeface="Times New Roman" panose="02020603050405020304" pitchFamily="18" charset="0"/>
              </a:rPr>
              <a:t>Workers in agriculture.</a:t>
            </a:r>
            <a:r>
              <a:rPr lang="en-US" sz="2800" dirty="0">
                <a:cs typeface="Times New Roman" panose="02020603050405020304" pitchFamily="18" charset="0"/>
              </a:rPr>
              <a:t> With its very low level labor force in </a:t>
            </a:r>
            <a:r>
              <a:rPr lang="en-US" sz="2800" dirty="0" smtClean="0">
                <a:cs typeface="Times New Roman" panose="02020603050405020304" pitchFamily="18" charset="0"/>
              </a:rPr>
              <a:t>agriculture </a:t>
            </a:r>
            <a:r>
              <a:rPr lang="en-US" sz="2800" dirty="0">
                <a:cs typeface="Times New Roman" panose="02020603050405020304" pitchFamily="18" charset="0"/>
              </a:rPr>
              <a:t>(20%), Cuba cannot easily follow the model of Asian agricultural growth.</a:t>
            </a:r>
          </a:p>
          <a:p>
            <a:pPr lvl="1"/>
            <a:endParaRPr lang="en-US" sz="2800" dirty="0"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cs typeface="Times New Roman" panose="02020603050405020304" pitchFamily="18" charset="0"/>
              </a:rPr>
              <a:t>Workers in public sector.  </a:t>
            </a:r>
            <a:r>
              <a:rPr lang="en-US" sz="2800" dirty="0">
                <a:cs typeface="Times New Roman" panose="02020603050405020304" pitchFamily="18" charset="0"/>
              </a:rPr>
              <a:t>The huge dominance of public sector employment (74%) makes it hard for the emergence of a potential non-state sector. </a:t>
            </a: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How to turn them into </a:t>
            </a:r>
            <a:r>
              <a:rPr lang="en-US" sz="2800" i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risk-taking entrepreneurs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31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1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533400"/>
            <a:ext cx="9860272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cap="none" dirty="0" smtClean="0">
                <a:cs typeface="Times New Roman" panose="02020603050405020304" pitchFamily="18" charset="0"/>
              </a:rPr>
              <a:t>Restructuring the Public Sector:</a:t>
            </a:r>
            <a:br>
              <a:rPr lang="en-US" sz="4400" b="1" cap="none" dirty="0" smtClean="0">
                <a:cs typeface="Times New Roman" panose="02020603050405020304" pitchFamily="18" charset="0"/>
              </a:rPr>
            </a:br>
            <a:r>
              <a:rPr lang="en-US" sz="4400" b="1" cap="none" dirty="0" smtClean="0">
                <a:cs typeface="Times New Roman" panose="02020603050405020304" pitchFamily="18" charset="0"/>
              </a:rPr>
              <a:t>Dangers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4" y="1981200"/>
            <a:ext cx="10055781" cy="425603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599" b="1" dirty="0">
                <a:cs typeface="Times New Roman" panose="02020603050405020304" pitchFamily="18" charset="0"/>
              </a:rPr>
              <a:t>China, Vietnam (1970s) </a:t>
            </a:r>
            <a:r>
              <a:rPr lang="en-US" sz="2599" dirty="0">
                <a:cs typeface="Times New Roman" panose="02020603050405020304" pitchFamily="18" charset="0"/>
                <a:sym typeface="Wingdings" panose="05000000000000000000" pitchFamily="2" charset="2"/>
              </a:rPr>
              <a:t> Young rural population, few employed by the public sector, decentralized economy: </a:t>
            </a:r>
            <a:r>
              <a:rPr lang="en-US" sz="2599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r</a:t>
            </a:r>
            <a:r>
              <a:rPr lang="en-US" sz="2599" dirty="0" smtClean="0">
                <a:cs typeface="Times New Roman" panose="02020603050405020304" pitchFamily="18" charset="0"/>
              </a:rPr>
              <a:t>ural </a:t>
            </a:r>
            <a:r>
              <a:rPr lang="en-US" sz="2599" dirty="0">
                <a:cs typeface="Times New Roman" panose="02020603050405020304" pitchFamily="18" charset="0"/>
              </a:rPr>
              <a:t>liberalization (e.g. township &amp; village </a:t>
            </a:r>
            <a:r>
              <a:rPr lang="en-US" sz="2599" dirty="0" smtClean="0">
                <a:cs typeface="Times New Roman" panose="02020603050405020304" pitchFamily="18" charset="0"/>
              </a:rPr>
              <a:t>enterprises ´´{TVEs, post-1978  reforms, privatization}). </a:t>
            </a:r>
            <a:endParaRPr lang="en-US" sz="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599" b="1" dirty="0">
                <a:cs typeface="Times New Roman" panose="02020603050405020304" pitchFamily="18" charset="0"/>
                <a:sym typeface="Wingdings" panose="05000000000000000000" pitchFamily="2" charset="2"/>
              </a:rPr>
              <a:t>Cuba (2014) </a:t>
            </a:r>
            <a:r>
              <a:rPr lang="en-US" sz="2599" dirty="0">
                <a:cs typeface="Times New Roman" panose="02020603050405020304" pitchFamily="18" charset="0"/>
                <a:sym typeface="Wingdings" panose="05000000000000000000" pitchFamily="2" charset="2"/>
              </a:rPr>
              <a:t> Centralized economy. Aging, urban public sector employees in </a:t>
            </a:r>
            <a:r>
              <a:rPr lang="en-US" sz="2599" dirty="0">
                <a:cs typeface="Times New Roman" panose="02020603050405020304" pitchFamily="18" charset="0"/>
              </a:rPr>
              <a:t>a highly subsidized state-sector</a:t>
            </a:r>
            <a:r>
              <a:rPr lang="en-US" sz="2599" dirty="0">
                <a:cs typeface="Times New Roman" panose="02020603050405020304" pitchFamily="18" charset="0"/>
                <a:sym typeface="Wingdings" panose="05000000000000000000" pitchFamily="2" charset="2"/>
              </a:rPr>
              <a:t>. Not motivated to </a:t>
            </a:r>
            <a:r>
              <a:rPr lang="en-US" sz="2599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change.  Aging and possibly decreasing labor force.</a:t>
            </a:r>
            <a:endParaRPr lang="en-US" sz="2599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799" b="1" dirty="0">
                <a:cs typeface="Times New Roman" panose="02020603050405020304" pitchFamily="18" charset="0"/>
              </a:rPr>
              <a:t>Transforming skills </a:t>
            </a:r>
            <a:r>
              <a:rPr lang="en-US" sz="2799" dirty="0">
                <a:cs typeface="Times New Roman" panose="02020603050405020304" pitchFamily="18" charset="0"/>
              </a:rPr>
              <a:t>to be fit for new environment </a:t>
            </a:r>
            <a:r>
              <a:rPr lang="en-US" sz="2799" dirty="0">
                <a:cs typeface="Times New Roman" panose="02020603050405020304" pitchFamily="18" charset="0"/>
                <a:sym typeface="Wingdings" panose="05000000000000000000" pitchFamily="2" charset="2"/>
              </a:rPr>
              <a:t>requires: conscious strategy, resources, training, institutions, partnership</a:t>
            </a:r>
            <a:endParaRPr lang="en-US" sz="2599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599" b="1" dirty="0">
                <a:cs typeface="Times New Roman" panose="02020603050405020304" pitchFamily="18" charset="0"/>
                <a:sym typeface="Wingdings" panose="05000000000000000000" pitchFamily="2" charset="2"/>
              </a:rPr>
              <a:t>Shock therapy in CEE</a:t>
            </a:r>
          </a:p>
          <a:p>
            <a:pPr lvl="1"/>
            <a:r>
              <a:rPr lang="en-US" sz="2399" dirty="0"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en-US" sz="2399" dirty="0">
                <a:cs typeface="Times New Roman" panose="02020603050405020304" pitchFamily="18" charset="0"/>
              </a:rPr>
              <a:t>assive de-industrialization eliminated most industrial and agricultural jobs.</a:t>
            </a:r>
          </a:p>
          <a:p>
            <a:pPr lvl="1" algn="just"/>
            <a:r>
              <a:rPr lang="en-US" sz="2399" dirty="0">
                <a:cs typeface="Times New Roman" panose="02020603050405020304" pitchFamily="18" charset="0"/>
                <a:sym typeface="Wingdings" panose="05000000000000000000" pitchFamily="2" charset="2"/>
              </a:rPr>
              <a:t>Public employees </a:t>
            </a:r>
            <a:r>
              <a:rPr lang="en-US" sz="2399" dirty="0">
                <a:cs typeface="Times New Roman" panose="02020603050405020304" pitchFamily="18" charset="0"/>
              </a:rPr>
              <a:t>could not transform their skills to be fit for the new capitalist environment </a:t>
            </a:r>
            <a:r>
              <a:rPr lang="en-US" sz="2399" dirty="0">
                <a:cs typeface="Times New Roman" panose="02020603050405020304" pitchFamily="18" charset="0"/>
                <a:sym typeface="Wingdings" panose="05000000000000000000" pitchFamily="2" charset="2"/>
              </a:rPr>
              <a:t> Millions of unemployed &amp; early retired people.</a:t>
            </a:r>
            <a:endParaRPr lang="en-US" sz="2399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4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87422"/>
            <a:ext cx="11217004" cy="14503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 smtClean="0">
                <a:cs typeface="Times New Roman" panose="02020603050405020304" pitchFamily="18" charset="0"/>
              </a:rPr>
              <a:t>Structural </a:t>
            </a:r>
            <a:r>
              <a:rPr lang="en-US" b="1" cap="none" dirty="0">
                <a:cs typeface="Times New Roman" panose="02020603050405020304" pitchFamily="18" charset="0"/>
              </a:rPr>
              <a:t>D</a:t>
            </a:r>
            <a:r>
              <a:rPr lang="en-US" b="1" cap="none" dirty="0" smtClean="0">
                <a:cs typeface="Times New Roman" panose="02020603050405020304" pitchFamily="18" charset="0"/>
              </a:rPr>
              <a:t>ifferences in Labor </a:t>
            </a:r>
            <a:r>
              <a:rPr lang="en-US" b="1" cap="none" dirty="0">
                <a:cs typeface="Times New Roman" panose="02020603050405020304" pitchFamily="18" charset="0"/>
              </a:rPr>
              <a:t>F</a:t>
            </a:r>
            <a:r>
              <a:rPr lang="en-US" b="1" cap="none" dirty="0" smtClean="0">
                <a:cs typeface="Times New Roman" panose="02020603050405020304" pitchFamily="18" charset="0"/>
              </a:rPr>
              <a:t>orce </a:t>
            </a:r>
            <a:br>
              <a:rPr lang="en-US" b="1" cap="none" dirty="0" smtClean="0">
                <a:cs typeface="Times New Roman" panose="02020603050405020304" pitchFamily="18" charset="0"/>
              </a:rPr>
            </a:br>
            <a:r>
              <a:rPr lang="en-US" cap="none" dirty="0" smtClean="0">
                <a:cs typeface="Times New Roman" panose="02020603050405020304" pitchFamily="18" charset="0"/>
              </a:rPr>
              <a:t>dependency ratio (% of working-age population)</a:t>
            </a:r>
            <a:r>
              <a:rPr lang="en-US" sz="4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799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7" y="3170105"/>
            <a:ext cx="5512475" cy="327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3" y="2971799"/>
            <a:ext cx="5044804" cy="34858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36955" y="1745297"/>
            <a:ext cx="2679873" cy="108948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99" b="1" dirty="0"/>
              <a:t>Cuba now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02480" y="2548423"/>
            <a:ext cx="913163" cy="539754"/>
          </a:xfrm>
          <a:prstGeom prst="straightConnector1">
            <a:avLst/>
          </a:prstGeom>
          <a:ln w="730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357560" y="1423804"/>
            <a:ext cx="2982328" cy="116921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99" b="1" dirty="0"/>
              <a:t>China 1970s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06343" y="2954321"/>
            <a:ext cx="216050" cy="1787253"/>
          </a:xfrm>
          <a:prstGeom prst="straightConnector1">
            <a:avLst/>
          </a:prstGeom>
          <a:ln w="730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16827" y="6457689"/>
            <a:ext cx="3794399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UN Population Division 2013</a:t>
            </a:r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347339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26" y="381000"/>
            <a:ext cx="9753600" cy="1325562"/>
          </a:xfrm>
        </p:spPr>
        <p:txBody>
          <a:bodyPr>
            <a:normAutofit/>
          </a:bodyPr>
          <a:lstStyle/>
          <a:p>
            <a:r>
              <a:rPr lang="en-US" sz="4400" b="1" cap="none" dirty="0">
                <a:cs typeface="Times New Roman" panose="02020603050405020304" pitchFamily="18" charset="0"/>
              </a:rPr>
              <a:t>O</a:t>
            </a:r>
            <a:r>
              <a:rPr lang="en-US" sz="4400" b="1" cap="none" dirty="0" smtClean="0">
                <a:cs typeface="Times New Roman" panose="02020603050405020304" pitchFamily="18" charset="0"/>
              </a:rPr>
              <a:t>utside Help and Investment in Entrepreneurship!</a:t>
            </a:r>
            <a:endParaRPr lang="en-US" sz="3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1" algn="just"/>
            <a:r>
              <a:rPr lang="en-US" sz="2799" b="1" dirty="0">
                <a:cs typeface="Times New Roman" panose="02020603050405020304" pitchFamily="18" charset="0"/>
              </a:rPr>
              <a:t>Cuba needs economic actors </a:t>
            </a:r>
            <a:r>
              <a:rPr lang="en-US" sz="2799" dirty="0" smtClean="0">
                <a:cs typeface="Times New Roman" panose="02020603050405020304" pitchFamily="18" charset="0"/>
              </a:rPr>
              <a:t>to </a:t>
            </a:r>
            <a:r>
              <a:rPr lang="en-US" sz="2799" dirty="0">
                <a:cs typeface="Times New Roman" panose="02020603050405020304" pitchFamily="18" charset="0"/>
              </a:rPr>
              <a:t>drive economic changes and buffer the impacts of </a:t>
            </a:r>
            <a:r>
              <a:rPr lang="en-US" sz="2799" dirty="0" smtClean="0">
                <a:cs typeface="Times New Roman" panose="02020603050405020304" pitchFamily="18" charset="0"/>
              </a:rPr>
              <a:t>possible “transformation shock” and crises.</a:t>
            </a:r>
            <a:endParaRPr lang="en-US" sz="2799" dirty="0">
              <a:cs typeface="Times New Roman" panose="02020603050405020304" pitchFamily="18" charset="0"/>
            </a:endParaRPr>
          </a:p>
          <a:p>
            <a:pPr marL="201108" lvl="1" indent="0" algn="just">
              <a:buNone/>
            </a:pPr>
            <a:endParaRPr lang="en-US" sz="2799" dirty="0">
              <a:cs typeface="Times New Roman" panose="02020603050405020304" pitchFamily="18" charset="0"/>
            </a:endParaRPr>
          </a:p>
          <a:p>
            <a:pPr lvl="1" algn="just"/>
            <a:r>
              <a:rPr lang="en-US" sz="2799" b="1" dirty="0">
                <a:cs typeface="Times New Roman" panose="02020603050405020304" pitchFamily="18" charset="0"/>
              </a:rPr>
              <a:t>Incubators</a:t>
            </a:r>
            <a:r>
              <a:rPr lang="en-US" sz="2799" dirty="0">
                <a:cs typeface="Times New Roman" panose="02020603050405020304" pitchFamily="18" charset="0"/>
              </a:rPr>
              <a:t> </a:t>
            </a:r>
            <a:r>
              <a:rPr lang="en-US" sz="2799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799" dirty="0">
                <a:cs typeface="Times New Roman" panose="02020603050405020304" pitchFamily="18" charset="0"/>
              </a:rPr>
              <a:t> Hubs for entrepreneurial activity. Technical assistance, training programs, partnership between schools and firms etc.</a:t>
            </a:r>
          </a:p>
          <a:p>
            <a:pPr marL="201108" lvl="1" indent="0" algn="just">
              <a:buNone/>
            </a:pPr>
            <a:endParaRPr lang="en-US" sz="2799" dirty="0">
              <a:cs typeface="Times New Roman" panose="02020603050405020304" pitchFamily="18" charset="0"/>
            </a:endParaRPr>
          </a:p>
          <a:p>
            <a:pPr lvl="1" algn="just"/>
            <a:r>
              <a:rPr lang="en-US" sz="2799" b="1" dirty="0">
                <a:cs typeface="Times New Roman" panose="02020603050405020304" pitchFamily="18" charset="0"/>
              </a:rPr>
              <a:t>Functioning private sector needs cheap labor. </a:t>
            </a:r>
            <a:r>
              <a:rPr lang="en-US" sz="2799" dirty="0">
                <a:cs typeface="Times New Roman" panose="02020603050405020304" pitchFamily="18" charset="0"/>
              </a:rPr>
              <a:t>Negative example: Mariel Export Processing, heaviest labor tax in the world</a:t>
            </a:r>
          </a:p>
          <a:p>
            <a:pPr lvl="1"/>
            <a:endParaRPr lang="en-US" sz="2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57200"/>
            <a:ext cx="9753600" cy="685800"/>
          </a:xfrm>
        </p:spPr>
        <p:txBody>
          <a:bodyPr>
            <a:normAutofit/>
          </a:bodyPr>
          <a:lstStyle/>
          <a:p>
            <a:pPr algn="ctr"/>
            <a:r>
              <a:rPr lang="en-US" sz="3999" b="1" cap="none" dirty="0" smtClean="0">
                <a:cs typeface="Times New Roman" panose="02020603050405020304" pitchFamily="18" charset="0"/>
              </a:rPr>
              <a:t>Economic Integration</a:t>
            </a:r>
            <a:endParaRPr lang="en-US" sz="3999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4" y="1447800"/>
            <a:ext cx="10055781" cy="48896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749583" lvl="1" indent="-457063" algn="just">
              <a:spcBef>
                <a:spcPts val="1200"/>
              </a:spcBef>
            </a:pPr>
            <a:r>
              <a:rPr lang="en-US" sz="2800" dirty="0">
                <a:cs typeface="Times New Roman" panose="02020603050405020304" pitchFamily="18" charset="0"/>
              </a:rPr>
              <a:t>Cuba’s geographic proximity to the US market is of a strategic advantage </a:t>
            </a:r>
            <a:endParaRPr lang="en-US" sz="2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9583" lvl="1" indent="-457063" algn="just">
              <a:spcBef>
                <a:spcPts val="1200"/>
              </a:spcBef>
            </a:pPr>
            <a:r>
              <a:rPr lang="en-US" sz="2800" dirty="0">
                <a:cs typeface="Times New Roman" panose="02020603050405020304" pitchFamily="18" charset="0"/>
              </a:rPr>
              <a:t>Cuba is better located than China, Vietnam or Russia to reintegrate into global markets!</a:t>
            </a:r>
            <a:endParaRPr lang="en-US" sz="2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9583" lvl="1" indent="-457063" algn="just">
              <a:spcBef>
                <a:spcPts val="1200"/>
              </a:spcBef>
            </a:pPr>
            <a:r>
              <a:rPr lang="en-US" sz="2800" dirty="0">
                <a:cs typeface="Times New Roman" panose="02020603050405020304" pitchFamily="18" charset="0"/>
              </a:rPr>
              <a:t>Rapid integration of Central Europe into the huge EU common market may </a:t>
            </a:r>
            <a:r>
              <a:rPr lang="en-US" sz="2800" dirty="0" smtClean="0">
                <a:cs typeface="Times New Roman" panose="02020603050405020304" pitchFamily="18" charset="0"/>
              </a:rPr>
              <a:t>offer some </a:t>
            </a:r>
            <a:r>
              <a:rPr lang="en-US" sz="2800" dirty="0">
                <a:cs typeface="Times New Roman" panose="02020603050405020304" pitchFamily="18" charset="0"/>
              </a:rPr>
              <a:t>parallel.</a:t>
            </a:r>
          </a:p>
          <a:p>
            <a:pPr marL="749583" lvl="1" indent="-457063" algn="just">
              <a:spcBef>
                <a:spcPts val="1200"/>
              </a:spcBef>
            </a:pPr>
            <a:r>
              <a:rPr lang="en-US" sz="2800" dirty="0">
                <a:cs typeface="Times New Roman" panose="02020603050405020304" pitchFamily="18" charset="0"/>
              </a:rPr>
              <a:t>IMF, World Bank etc. </a:t>
            </a:r>
            <a:r>
              <a:rPr 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 G</a:t>
            </a:r>
            <a:r>
              <a:rPr lang="en-US" sz="2800" dirty="0">
                <a:cs typeface="Times New Roman" panose="02020603050405020304" pitchFamily="18" charset="0"/>
              </a:rPr>
              <a:t>rants, loans &amp; training</a:t>
            </a:r>
          </a:p>
          <a:p>
            <a:pPr marL="749583" lvl="1" indent="-457063" algn="just">
              <a:spcBef>
                <a:spcPts val="1200"/>
              </a:spcBef>
            </a:pPr>
            <a:r>
              <a:rPr lang="en-US" sz="2800" dirty="0">
                <a:cs typeface="Times New Roman" panose="02020603050405020304" pitchFamily="18" charset="0"/>
              </a:rPr>
              <a:t>Meeting the world’s relevant standards for manufactured products and services.</a:t>
            </a:r>
          </a:p>
          <a:p>
            <a:pPr marL="749583" lvl="1" indent="-457063"/>
            <a:endParaRPr lang="en-US" sz="31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457200"/>
            <a:ext cx="9753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cap="none" dirty="0">
                <a:cs typeface="Times New Roman" panose="02020603050405020304" pitchFamily="18" charset="0"/>
              </a:rPr>
              <a:t>P</a:t>
            </a:r>
            <a:r>
              <a:rPr lang="en-US" sz="4400" b="1" cap="none" dirty="0" smtClean="0">
                <a:cs typeface="Times New Roman" panose="02020603050405020304" pitchFamily="18" charset="0"/>
              </a:rPr>
              <a:t>roducts to Export</a:t>
            </a:r>
            <a:endParaRPr lang="en-US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cs typeface="Times New Roman" panose="02020603050405020304" pitchFamily="18" charset="0"/>
              </a:rPr>
              <a:t>Few additional products </a:t>
            </a:r>
            <a:r>
              <a:rPr lang="en-US" sz="2800" b="1" dirty="0">
                <a:cs typeface="Times New Roman" panose="02020603050405020304" pitchFamily="18" charset="0"/>
              </a:rPr>
              <a:t>Cuba may </a:t>
            </a:r>
            <a:r>
              <a:rPr lang="en-US" sz="2800" b="1" dirty="0" smtClean="0">
                <a:cs typeface="Times New Roman" panose="02020603050405020304" pitchFamily="18" charset="0"/>
              </a:rPr>
              <a:t>export. </a:t>
            </a:r>
            <a:r>
              <a:rPr lang="en-US" sz="2800" dirty="0">
                <a:cs typeface="Times New Roman" panose="02020603050405020304" pitchFamily="18" charset="0"/>
              </a:rPr>
              <a:t>The service sector and remittances make up mainly Cuba’s </a:t>
            </a:r>
            <a:r>
              <a:rPr lang="en-US" sz="2800" dirty="0" smtClean="0">
                <a:cs typeface="Times New Roman" panose="02020603050405020304" pitchFamily="18" charset="0"/>
              </a:rPr>
              <a:t>GDP.</a:t>
            </a:r>
            <a:endParaRPr lang="en-US" sz="2800" dirty="0"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cs typeface="Times New Roman" panose="02020603050405020304" pitchFamily="18" charset="0"/>
              </a:rPr>
              <a:t>Cuban economy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 </a:t>
            </a:r>
            <a:r>
              <a:rPr lang="en-US" sz="2800" dirty="0">
                <a:cs typeface="Times New Roman" panose="02020603050405020304" pitchFamily="18" charset="0"/>
              </a:rPr>
              <a:t>Low-productivity service economy where merchandise export counts less than 10% of the national output.</a:t>
            </a:r>
          </a:p>
          <a:p>
            <a:pPr lvl="0" algn="just"/>
            <a:r>
              <a:rPr lang="en-US" sz="2800" b="1" dirty="0">
                <a:cs typeface="Times New Roman" panose="02020603050405020304" pitchFamily="18" charset="0"/>
              </a:rPr>
              <a:t>What to sell to the huge US market? </a:t>
            </a:r>
            <a:r>
              <a:rPr lang="en-US" sz="2800" dirty="0">
                <a:cs typeface="Times New Roman" panose="02020603050405020304" pitchFamily="18" charset="0"/>
              </a:rPr>
              <a:t>biotechnology, health-care products, fruits/vegetables, cultural products (</a:t>
            </a:r>
            <a:r>
              <a:rPr lang="en-US" sz="2800" dirty="0" smtClean="0">
                <a:cs typeface="Times New Roman" panose="02020603050405020304" pitchFamily="18" charset="0"/>
              </a:rPr>
              <a:t>music), tourism &amp; </a:t>
            </a:r>
            <a:r>
              <a:rPr lang="en-US" sz="2800" dirty="0">
                <a:cs typeface="Times New Roman" panose="02020603050405020304" pitchFamily="18" charset="0"/>
              </a:rPr>
              <a:t>medical </a:t>
            </a:r>
            <a:r>
              <a:rPr lang="en-US" sz="2800" dirty="0" smtClean="0">
                <a:cs typeface="Times New Roman" panose="02020603050405020304" pitchFamily="18" charset="0"/>
              </a:rPr>
              <a:t>tourism, </a:t>
            </a:r>
            <a:r>
              <a:rPr lang="en-US" sz="2800" dirty="0">
                <a:cs typeface="Times New Roman" panose="02020603050405020304" pitchFamily="18" charset="0"/>
              </a:rPr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6613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Grounds to expect Normalization to meet key goals, but will take work and time.</a:t>
            </a:r>
          </a:p>
          <a:p>
            <a:r>
              <a:rPr lang="en-US" dirty="0" smtClean="0"/>
              <a:t>Focus on reforms and economic development essential.</a:t>
            </a:r>
          </a:p>
          <a:p>
            <a:r>
              <a:rPr lang="en-US" dirty="0" smtClean="0"/>
              <a:t>But what about Democracy and Human Rights</a:t>
            </a:r>
            <a:r>
              <a:rPr lang="es-CL" dirty="0" smtClean="0"/>
              <a:t>?</a:t>
            </a:r>
          </a:p>
          <a:p>
            <a:r>
              <a:rPr lang="es-CL" dirty="0" smtClean="0"/>
              <a:t>Role of regional </a:t>
            </a:r>
            <a:r>
              <a:rPr lang="es-CL" dirty="0" err="1" smtClean="0"/>
              <a:t>collaboration</a:t>
            </a:r>
            <a:r>
              <a:rPr lang="es-CL" dirty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Near future will be decisive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612" y="1905000"/>
            <a:ext cx="9753600" cy="4114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It is perceived as such by other international actors and the </a:t>
            </a: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media.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Will shape process </a:t>
            </a:r>
            <a:r>
              <a:rPr lang="en-US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reform (</a:t>
            </a:r>
            <a:r>
              <a:rPr lang="en-US" sz="2800" i="1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actualización</a:t>
            </a: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Cuba.</a:t>
            </a:r>
            <a:endParaRPr lang="en-US" sz="2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“Normalization” is </a:t>
            </a:r>
            <a:r>
              <a:rPr lang="en-US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 itself a sea change in US policy toward Cuba. </a:t>
            </a:r>
            <a:endParaRPr lang="en-US" sz="28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aims at </a:t>
            </a: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the eventual lifting </a:t>
            </a:r>
            <a:r>
              <a:rPr lang="en-US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the embargo.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Still, many questions …</a:t>
            </a:r>
            <a:endParaRPr lang="en-US" sz="2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2812" y="1219200"/>
            <a:ext cx="10058402" cy="381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cap="none" dirty="0" smtClean="0"/>
              <a:t>Historic Agreement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9567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457200"/>
            <a:ext cx="2241800" cy="483206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373">
            <a:off x="3083882" y="3691578"/>
            <a:ext cx="30862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1012" y="2605755"/>
            <a:ext cx="5105400" cy="132497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i="1" dirty="0" smtClean="0"/>
              <a:t>U.S</a:t>
            </a:r>
            <a:r>
              <a:rPr lang="en-US" sz="2200" b="1" i="1" dirty="0"/>
              <a:t>. to Restore Full Relations With Cuba, Erasing a Last Trace of Cold War </a:t>
            </a:r>
            <a:r>
              <a:rPr lang="en-US" sz="2200" b="1" i="1" dirty="0" smtClean="0"/>
              <a:t>Hostility</a:t>
            </a:r>
          </a:p>
          <a:p>
            <a:pPr>
              <a:lnSpc>
                <a:spcPct val="90000"/>
              </a:lnSpc>
            </a:pPr>
            <a:endParaRPr lang="en-US" sz="900" b="1" i="1" dirty="0" smtClean="0"/>
          </a:p>
          <a:p>
            <a:pPr>
              <a:lnSpc>
                <a:spcPct val="90000"/>
              </a:lnSpc>
            </a:pPr>
            <a:r>
              <a:rPr lang="en-US" sz="1400" dirty="0"/>
              <a:t>By </a:t>
            </a:r>
            <a:r>
              <a:rPr lang="en-US" sz="1400" dirty="0" smtClean="0"/>
              <a:t>Peter Baker   DEC</a:t>
            </a:r>
            <a:r>
              <a:rPr lang="en-US" sz="1400" dirty="0"/>
              <a:t>. 17, 2014</a:t>
            </a:r>
            <a:endParaRPr lang="en-US" sz="14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2066817"/>
            <a:ext cx="3024188" cy="49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4" y="1828800"/>
            <a:ext cx="7467598" cy="434340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n-US" sz="2800" dirty="0">
                <a:cs typeface="Times New Roman" panose="02020603050405020304" pitchFamily="18" charset="0"/>
              </a:rPr>
              <a:t>Several US presidents attempted this in the 1970s and </a:t>
            </a:r>
            <a:r>
              <a:rPr lang="en-US" sz="2800" dirty="0" smtClean="0">
                <a:cs typeface="Times New Roman" panose="02020603050405020304" pitchFamily="18" charset="0"/>
              </a:rPr>
              <a:t>1990s. They were all aborted in large part by actions </a:t>
            </a:r>
            <a:r>
              <a:rPr lang="en-US" sz="2800" dirty="0">
                <a:cs typeface="Times New Roman" panose="02020603050405020304" pitchFamily="18" charset="0"/>
              </a:rPr>
              <a:t>by </a:t>
            </a:r>
            <a:r>
              <a:rPr lang="en-US" sz="2800" dirty="0" smtClean="0">
                <a:cs typeface="Times New Roman" panose="02020603050405020304" pitchFamily="18" charset="0"/>
              </a:rPr>
              <a:t>Cuba.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 smtClean="0">
                <a:cs typeface="Times New Roman" panose="02020603050405020304" pitchFamily="18" charset="0"/>
              </a:rPr>
              <a:t>W. </a:t>
            </a:r>
            <a:r>
              <a:rPr lang="en-US" dirty="0" err="1" smtClean="0">
                <a:cs typeface="Times New Roman" panose="02020603050405020304" pitchFamily="18" charset="0"/>
              </a:rPr>
              <a:t>LeoGrande</a:t>
            </a:r>
            <a:r>
              <a:rPr lang="en-US" dirty="0" smtClean="0">
                <a:cs typeface="Times New Roman" panose="02020603050405020304" pitchFamily="18" charset="0"/>
              </a:rPr>
              <a:t> &amp; P. </a:t>
            </a:r>
            <a:r>
              <a:rPr lang="en-US" dirty="0" err="1" smtClean="0">
                <a:cs typeface="Times New Roman" panose="02020603050405020304" pitchFamily="18" charset="0"/>
              </a:rPr>
              <a:t>Kornbluh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cs typeface="Times New Roman" panose="02020603050405020304" pitchFamily="18" charset="0"/>
              </a:rPr>
              <a:t>Back Channel to Cuba: The Hidden History of Negotiations between Washington and </a:t>
            </a:r>
            <a:r>
              <a:rPr lang="en-US" i="1" dirty="0">
                <a:cs typeface="Times New Roman" panose="02020603050405020304" pitchFamily="18" charset="0"/>
              </a:rPr>
              <a:t>H</a:t>
            </a:r>
            <a:r>
              <a:rPr lang="en-US" i="1" dirty="0" smtClean="0">
                <a:cs typeface="Times New Roman" panose="02020603050405020304" pitchFamily="18" charset="0"/>
              </a:rPr>
              <a:t>avana</a:t>
            </a:r>
            <a:r>
              <a:rPr lang="en-US" sz="2800" dirty="0">
                <a:cs typeface="Times New Roman" panose="02020603050405020304" pitchFamily="18" charset="0"/>
              </a:rPr>
              <a:t>.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Not </a:t>
            </a:r>
            <a:r>
              <a:rPr lang="en-US" b="1" cap="none" dirty="0"/>
              <a:t>t</a:t>
            </a:r>
            <a:r>
              <a:rPr lang="en-US" b="1" cap="none" dirty="0" smtClean="0"/>
              <a:t>he First Attempt </a:t>
            </a:r>
            <a:r>
              <a:rPr lang="en-US" b="1" cap="none" dirty="0"/>
              <a:t>a</a:t>
            </a:r>
            <a:r>
              <a:rPr lang="en-US" b="1" cap="none" dirty="0" smtClean="0"/>
              <a:t>t Normalization</a:t>
            </a:r>
            <a:endParaRPr lang="en-US" b="1" cap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2362200"/>
            <a:ext cx="1905000" cy="275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6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4" y="1447800"/>
            <a:ext cx="9753600" cy="4724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en-US" sz="2800" dirty="0">
                <a:cs typeface="Times New Roman" panose="02020603050405020304" pitchFamily="18" charset="0"/>
              </a:rPr>
              <a:t>President </a:t>
            </a:r>
            <a:r>
              <a:rPr lang="en-US" sz="2800" b="1" dirty="0">
                <a:cs typeface="Times New Roman" panose="02020603050405020304" pitchFamily="18" charset="0"/>
              </a:rPr>
              <a:t>Dwight D. </a:t>
            </a:r>
            <a:r>
              <a:rPr lang="en-US" sz="2800" b="1" dirty="0" smtClean="0">
                <a:cs typeface="Times New Roman" panose="02020603050405020304" pitchFamily="18" charset="0"/>
              </a:rPr>
              <a:t>Eisenhower </a:t>
            </a:r>
            <a:r>
              <a:rPr lang="en-US" sz="2800" dirty="0" smtClean="0">
                <a:cs typeface="Times New Roman" panose="02020603050405020304" pitchFamily="18" charset="0"/>
              </a:rPr>
              <a:t>(1/20 1953 to 1/20 1961)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imposed the first trade embargo in 1960 and broke </a:t>
            </a:r>
            <a:r>
              <a:rPr lang="en-US" sz="2800" dirty="0" smtClean="0">
                <a:cs typeface="Times New Roman" panose="02020603050405020304" pitchFamily="18" charset="0"/>
              </a:rPr>
              <a:t>off diplomatic </a:t>
            </a:r>
            <a:r>
              <a:rPr lang="en-US" sz="2800" dirty="0">
                <a:cs typeface="Times New Roman" panose="02020603050405020304" pitchFamily="18" charset="0"/>
              </a:rPr>
              <a:t>relations in January </a:t>
            </a:r>
            <a:r>
              <a:rPr lang="en-US" sz="2800" dirty="0" smtClean="0">
                <a:cs typeface="Times New Roman" panose="02020603050405020304" pitchFamily="18" charset="0"/>
              </a:rPr>
              <a:t>1961.</a:t>
            </a:r>
          </a:p>
          <a:p>
            <a:pPr algn="just"/>
            <a:r>
              <a:rPr lang="en-US" sz="2800" b="1" dirty="0">
                <a:cs typeface="Times New Roman" panose="02020603050405020304" pitchFamily="18" charset="0"/>
              </a:rPr>
              <a:t>John </a:t>
            </a:r>
            <a:r>
              <a:rPr lang="en-US" sz="2800" b="1" dirty="0" smtClean="0">
                <a:cs typeface="Times New Roman" panose="02020603050405020304" pitchFamily="18" charset="0"/>
              </a:rPr>
              <a:t>Kennedy </a:t>
            </a:r>
            <a:r>
              <a:rPr lang="en-US" sz="2800" dirty="0" smtClean="0">
                <a:cs typeface="Times New Roman" panose="02020603050405020304" pitchFamily="18" charset="0"/>
              </a:rPr>
              <a:t>(1/20 1961 to 11/22 1963): </a:t>
            </a:r>
            <a:r>
              <a:rPr lang="en-US" sz="2800" dirty="0">
                <a:cs typeface="Times New Roman" panose="02020603050405020304" pitchFamily="18" charset="0"/>
              </a:rPr>
              <a:t>April 1961 Bay of Pigs invasion to overthrow Castro, followed by missile crisis </a:t>
            </a:r>
            <a:r>
              <a:rPr lang="en-US" sz="2800" dirty="0" smtClean="0">
                <a:cs typeface="Times New Roman" panose="02020603050405020304" pitchFamily="18" charset="0"/>
              </a:rPr>
              <a:t>in October 1962</a:t>
            </a:r>
            <a:r>
              <a:rPr lang="en-US" sz="2800" dirty="0">
                <a:cs typeface="Times New Roman" panose="02020603050405020304" pitchFamily="18" charset="0"/>
              </a:rPr>
              <a:t>. Cuba in the middle of the Cold </a:t>
            </a:r>
            <a:r>
              <a:rPr lang="en-US" sz="2800" dirty="0" smtClean="0">
                <a:cs typeface="Times New Roman" panose="02020603050405020304" pitchFamily="18" charset="0"/>
              </a:rPr>
              <a:t>War.</a:t>
            </a:r>
          </a:p>
          <a:p>
            <a:pPr algn="just"/>
            <a:r>
              <a:rPr lang="en-US" sz="2800" dirty="0" smtClean="0">
                <a:cs typeface="Times New Roman" panose="02020603050405020304" pitchFamily="18" charset="0"/>
              </a:rPr>
              <a:t>Post-1963 Cold War </a:t>
            </a:r>
            <a:r>
              <a:rPr lang="en-US" sz="2800" i="1" dirty="0" smtClean="0">
                <a:cs typeface="Times New Roman" panose="02020603050405020304" pitchFamily="18" charset="0"/>
              </a:rPr>
              <a:t>containment</a:t>
            </a:r>
            <a:r>
              <a:rPr lang="en-US" sz="2800" dirty="0" smtClean="0">
                <a:cs typeface="Times New Roman" panose="02020603050405020304" pitchFamily="18" charset="0"/>
              </a:rPr>
              <a:t> (diplomatic and political isolation, economic restrictions, propaganda). </a:t>
            </a:r>
          </a:p>
          <a:p>
            <a:pPr algn="just"/>
            <a:r>
              <a:rPr lang="en-US" sz="2800" dirty="0">
                <a:cs typeface="Times New Roman" panose="02020603050405020304" pitchFamily="18" charset="0"/>
              </a:rPr>
              <a:t>Cuba survived not only the fall of Soviet-style socialism after its collapse in 1989, but also the </a:t>
            </a:r>
            <a:r>
              <a:rPr lang="en-US" sz="2800" b="1" i="1" dirty="0">
                <a:cs typeface="Times New Roman" panose="02020603050405020304" pitchFamily="18" charset="0"/>
              </a:rPr>
              <a:t>hardening of the embargo in 1991 </a:t>
            </a:r>
            <a:r>
              <a:rPr lang="en-US" sz="2800" dirty="0">
                <a:cs typeface="Times New Roman" panose="02020603050405020304" pitchFamily="18" charset="0"/>
              </a:rPr>
              <a:t>(Torricelli bill) and </a:t>
            </a:r>
            <a:r>
              <a:rPr lang="en-US" sz="2800" b="1" i="1" dirty="0">
                <a:cs typeface="Times New Roman" panose="02020603050405020304" pitchFamily="18" charset="0"/>
              </a:rPr>
              <a:t>1996 (</a:t>
            </a:r>
            <a:r>
              <a:rPr lang="en-US" sz="2800" b="1" i="1" dirty="0" smtClean="0">
                <a:cs typeface="Times New Roman" panose="02020603050405020304" pitchFamily="18" charset="0"/>
              </a:rPr>
              <a:t>Helms-Burton</a:t>
            </a:r>
            <a:r>
              <a:rPr lang="en-US" sz="2800" b="1" i="1" dirty="0">
                <a:cs typeface="Times New Roman" panose="02020603050405020304" pitchFamily="18" charset="0"/>
              </a:rPr>
              <a:t>)</a:t>
            </a:r>
            <a:r>
              <a:rPr lang="en-US" sz="2800" dirty="0"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cap="none" dirty="0" smtClean="0"/>
              <a:t>The Embargo 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0628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2" y="1295400"/>
            <a:ext cx="9906000" cy="5181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en-US" dirty="0">
                <a:cs typeface="Times New Roman" panose="02020603050405020304" pitchFamily="18" charset="0"/>
              </a:rPr>
              <a:t>Fidel Castro </a:t>
            </a:r>
            <a:r>
              <a:rPr lang="en-US" dirty="0" smtClean="0">
                <a:cs typeface="Times New Roman" panose="02020603050405020304" pitchFamily="18" charset="0"/>
              </a:rPr>
              <a:t>becomes ill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0000"/>
              </a:lnSpc>
            </a:pPr>
            <a:r>
              <a:rPr lang="en-US" dirty="0" smtClean="0">
                <a:cs typeface="Times New Roman" panose="02020603050405020304" pitchFamily="18" charset="0"/>
              </a:rPr>
              <a:t>New president </a:t>
            </a:r>
            <a:r>
              <a:rPr lang="en-US" dirty="0" err="1" smtClean="0">
                <a:cs typeface="Times New Roman" panose="02020603050405020304" pitchFamily="18" charset="0"/>
              </a:rPr>
              <a:t>Raúl</a:t>
            </a:r>
            <a:r>
              <a:rPr lang="en-US" dirty="0" smtClean="0">
                <a:cs typeface="Times New Roman" panose="02020603050405020304" pitchFamily="18" charset="0"/>
              </a:rPr>
              <a:t> Castro launches Reform Process.</a:t>
            </a:r>
          </a:p>
          <a:p>
            <a:pPr lvl="0" algn="just">
              <a:lnSpc>
                <a:spcPct val="100000"/>
              </a:lnSpc>
            </a:pPr>
            <a:r>
              <a:rPr lang="en-US" dirty="0" smtClean="0">
                <a:cs typeface="Times New Roman" panose="02020603050405020304" pitchFamily="18" charset="0"/>
              </a:rPr>
              <a:t>Barack </a:t>
            </a:r>
            <a:r>
              <a:rPr lang="en-US" dirty="0">
                <a:cs typeface="Times New Roman" panose="02020603050405020304" pitchFamily="18" charset="0"/>
              </a:rPr>
              <a:t>Obama </a:t>
            </a:r>
            <a:r>
              <a:rPr lang="en-US" dirty="0" smtClean="0">
                <a:cs typeface="Times New Roman" panose="02020603050405020304" pitchFamily="18" charset="0"/>
              </a:rPr>
              <a:t>favors conversation &amp; </a:t>
            </a:r>
            <a:r>
              <a:rPr lang="en-US" dirty="0">
                <a:cs typeface="Times New Roman" panose="02020603050405020304" pitchFamily="18" charset="0"/>
              </a:rPr>
              <a:t>engagement since 2008. 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r>
              <a:rPr lang="en-US" dirty="0" smtClean="0">
                <a:cs typeface="Times New Roman" panose="02020603050405020304" pitchFamily="18" charset="0"/>
              </a:rPr>
              <a:t>In </a:t>
            </a:r>
            <a:r>
              <a:rPr lang="en-US" dirty="0">
                <a:cs typeface="Times New Roman" panose="02020603050405020304" pitchFamily="18" charset="0"/>
              </a:rPr>
              <a:t>2013 Obama </a:t>
            </a:r>
            <a:r>
              <a:rPr lang="en-US" dirty="0" smtClean="0">
                <a:cs typeface="Times New Roman" panose="02020603050405020304" pitchFamily="18" charset="0"/>
              </a:rPr>
              <a:t>authorizes </a:t>
            </a:r>
            <a:r>
              <a:rPr lang="en-US" dirty="0">
                <a:cs typeface="Times New Roman" panose="02020603050405020304" pitchFamily="18" charset="0"/>
              </a:rPr>
              <a:t>high-level conversations, designating </a:t>
            </a:r>
            <a:r>
              <a:rPr lang="en-US" dirty="0" smtClean="0">
                <a:cs typeface="Times New Roman" panose="02020603050405020304" pitchFamily="18" charset="0"/>
              </a:rPr>
              <a:t>WH aides </a:t>
            </a:r>
            <a:r>
              <a:rPr lang="en-US" dirty="0">
                <a:cs typeface="Times New Roman" panose="02020603050405020304" pitchFamily="18" charset="0"/>
              </a:rPr>
              <a:t>Benjamin Rhodes and Ricardo Zuniga for the task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0000"/>
              </a:lnSpc>
            </a:pPr>
            <a:r>
              <a:rPr lang="en-US" dirty="0" smtClean="0">
                <a:cs typeface="Times New Roman" panose="02020603050405020304" pitchFamily="18" charset="0"/>
              </a:rPr>
              <a:t>Nine </a:t>
            </a:r>
            <a:r>
              <a:rPr lang="en-US" dirty="0">
                <a:cs typeface="Times New Roman" panose="02020603050405020304" pitchFamily="18" charset="0"/>
              </a:rPr>
              <a:t>meetings with </a:t>
            </a:r>
            <a:r>
              <a:rPr lang="en-US" dirty="0" smtClean="0">
                <a:cs typeface="Times New Roman" panose="02020603050405020304" pitchFamily="18" charset="0"/>
              </a:rPr>
              <a:t>Cuban </a:t>
            </a:r>
            <a:r>
              <a:rPr lang="en-US" dirty="0">
                <a:cs typeface="Times New Roman" panose="02020603050405020304" pitchFamily="18" charset="0"/>
              </a:rPr>
              <a:t>counterparts </a:t>
            </a:r>
            <a:r>
              <a:rPr lang="en-US" dirty="0" smtClean="0">
                <a:cs typeface="Times New Roman" panose="02020603050405020304" pitchFamily="18" charset="0"/>
              </a:rPr>
              <a:t>start in </a:t>
            </a:r>
            <a:r>
              <a:rPr lang="en-US" dirty="0">
                <a:cs typeface="Times New Roman" panose="02020603050405020304" pitchFamily="18" charset="0"/>
              </a:rPr>
              <a:t>June 2013 (most of them in Canada) </a:t>
            </a:r>
            <a:r>
              <a:rPr lang="en-US" dirty="0" smtClean="0">
                <a:cs typeface="Times New Roman" panose="02020603050405020304" pitchFamily="18" charset="0"/>
              </a:rPr>
              <a:t>(NYT </a:t>
            </a:r>
            <a:r>
              <a:rPr lang="en-US" dirty="0">
                <a:cs typeface="Times New Roman" panose="02020603050405020304" pitchFamily="18" charset="0"/>
              </a:rPr>
              <a:t>12/17/2014). 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r>
              <a:rPr lang="en-US" dirty="0" smtClean="0">
                <a:cs typeface="Times New Roman" panose="02020603050405020304" pitchFamily="18" charset="0"/>
              </a:rPr>
              <a:t>Pope Francis encourages </a:t>
            </a:r>
            <a:r>
              <a:rPr lang="en-US" dirty="0">
                <a:cs typeface="Times New Roman" panose="02020603050405020304" pitchFamily="18" charset="0"/>
              </a:rPr>
              <a:t>talks and </a:t>
            </a:r>
            <a:r>
              <a:rPr lang="en-US" dirty="0" smtClean="0">
                <a:cs typeface="Times New Roman" panose="02020603050405020304" pitchFamily="18" charset="0"/>
              </a:rPr>
              <a:t>hosts </a:t>
            </a:r>
            <a:r>
              <a:rPr lang="en-US" dirty="0">
                <a:cs typeface="Times New Roman" panose="02020603050405020304" pitchFamily="18" charset="0"/>
              </a:rPr>
              <a:t>a final meeting in October 2014. 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r>
              <a:rPr lang="en-US" dirty="0" smtClean="0">
                <a:cs typeface="Times New Roman" panose="02020603050405020304" pitchFamily="18" charset="0"/>
              </a:rPr>
              <a:t>On Dec 16, 2014 </a:t>
            </a:r>
            <a:r>
              <a:rPr lang="en-US" dirty="0">
                <a:cs typeface="Times New Roman" panose="02020603050405020304" pitchFamily="18" charset="0"/>
              </a:rPr>
              <a:t>Obama </a:t>
            </a:r>
            <a:r>
              <a:rPr lang="en-US" dirty="0" smtClean="0">
                <a:cs typeface="Times New Roman" panose="02020603050405020304" pitchFamily="18" charset="0"/>
              </a:rPr>
              <a:t>speaks </a:t>
            </a:r>
            <a:r>
              <a:rPr lang="en-US" dirty="0">
                <a:cs typeface="Times New Roman" panose="02020603050405020304" pitchFamily="18" charset="0"/>
              </a:rPr>
              <a:t>with Castro for 45 minutes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753600" cy="838200"/>
          </a:xfrm>
        </p:spPr>
        <p:txBody>
          <a:bodyPr/>
          <a:lstStyle/>
          <a:p>
            <a:pPr algn="ctr"/>
            <a:r>
              <a:rPr lang="en-US" b="1" cap="none" dirty="0" smtClean="0"/>
              <a:t>Fast-Forward to 2006-2008</a:t>
            </a:r>
            <a:endParaRPr lang="en-US" b="1" cap="none" dirty="0"/>
          </a:p>
        </p:txBody>
      </p:sp>
    </p:spTree>
    <p:extLst>
      <p:ext uri="{BB962C8B-B14F-4D97-AF65-F5344CB8AC3E}">
        <p14:creationId xmlns:p14="http://schemas.microsoft.com/office/powerpoint/2010/main" val="30774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2" y="1219200"/>
            <a:ext cx="10134600" cy="5257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2600" dirty="0">
                <a:cs typeface="Times New Roman" panose="02020603050405020304" pitchFamily="18" charset="0"/>
              </a:rPr>
              <a:t>Prisoner Exchange: </a:t>
            </a:r>
          </a:p>
          <a:p>
            <a:pPr marL="45720" lvl="0" indent="0">
              <a:spcBef>
                <a:spcPts val="1200"/>
              </a:spcBef>
              <a:buNone/>
            </a:pPr>
            <a:r>
              <a:rPr lang="en-US" sz="2600" dirty="0" smtClean="0">
                <a:cs typeface="Times New Roman" panose="02020603050405020304" pitchFamily="18" charset="0"/>
              </a:rPr>
              <a:t> ► </a:t>
            </a:r>
            <a:r>
              <a:rPr lang="en-US" dirty="0" smtClean="0">
                <a:cs typeface="Times New Roman" panose="02020603050405020304" pitchFamily="18" charset="0"/>
              </a:rPr>
              <a:t>US releases </a:t>
            </a:r>
            <a:r>
              <a:rPr lang="en-US" dirty="0">
                <a:cs typeface="Times New Roman" panose="02020603050405020304" pitchFamily="18" charset="0"/>
              </a:rPr>
              <a:t>3 Cubans </a:t>
            </a:r>
            <a:r>
              <a:rPr lang="en-US" dirty="0" smtClean="0">
                <a:cs typeface="Times New Roman" panose="02020603050405020304" pitchFamily="18" charset="0"/>
              </a:rPr>
              <a:t>in jail since 1998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 ► Cuba </a:t>
            </a:r>
            <a:r>
              <a:rPr lang="en-US" dirty="0" smtClean="0">
                <a:cs typeface="Times New Roman" panose="02020603050405020304" pitchFamily="18" charset="0"/>
              </a:rPr>
              <a:t>releases A Gross in jail since 2009 &amp; R </a:t>
            </a:r>
            <a:r>
              <a:rPr lang="en-US" dirty="0" err="1" smtClean="0">
                <a:cs typeface="Times New Roman" panose="02020603050405020304" pitchFamily="18" charset="0"/>
              </a:rPr>
              <a:t>Sarraff</a:t>
            </a:r>
            <a:r>
              <a:rPr lang="en-US" dirty="0" smtClean="0">
                <a:cs typeface="Times New Roman" panose="02020603050405020304" pitchFamily="18" charset="0"/>
              </a:rPr>
              <a:t> (a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      Cuban </a:t>
            </a:r>
            <a:r>
              <a:rPr lang="en-US" dirty="0">
                <a:cs typeface="Times New Roman" panose="02020603050405020304" pitchFamily="18" charset="0"/>
              </a:rPr>
              <a:t>working for US intelligence in jail for 20 years</a:t>
            </a:r>
            <a:r>
              <a:rPr lang="en-US" dirty="0" smtClean="0">
                <a:cs typeface="Times New Roman" panose="02020603050405020304" pitchFamily="18" charset="0"/>
              </a:rPr>
              <a:t>)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 ► Cuba </a:t>
            </a:r>
            <a:r>
              <a:rPr lang="en-US" dirty="0" smtClean="0">
                <a:cs typeface="Times New Roman" panose="02020603050405020304" pitchFamily="18" charset="0"/>
              </a:rPr>
              <a:t>promises to release 53 activists</a:t>
            </a:r>
            <a:endParaRPr lang="en-US" dirty="0">
              <a:cs typeface="Times New Roman" panose="02020603050405020304" pitchFamily="18" charset="0"/>
            </a:endParaRPr>
          </a:p>
          <a:p>
            <a:pPr lvl="0"/>
            <a:r>
              <a:rPr lang="en-US" sz="2600" dirty="0">
                <a:cs typeface="Times New Roman" panose="02020603050405020304" pitchFamily="18" charset="0"/>
              </a:rPr>
              <a:t>US </a:t>
            </a:r>
            <a:r>
              <a:rPr lang="en-US" sz="2600" dirty="0" smtClean="0">
                <a:cs typeface="Times New Roman" panose="02020603050405020304" pitchFamily="18" charset="0"/>
              </a:rPr>
              <a:t>to ease </a:t>
            </a:r>
            <a:r>
              <a:rPr lang="en-US" sz="2600" dirty="0">
                <a:cs typeface="Times New Roman" panose="02020603050405020304" pitchFamily="18" charset="0"/>
              </a:rPr>
              <a:t>restrictions on remittances </a:t>
            </a:r>
            <a:r>
              <a:rPr lang="en-US" sz="2600" dirty="0" smtClean="0">
                <a:cs typeface="Times New Roman" panose="02020603050405020304" pitchFamily="18" charset="0"/>
              </a:rPr>
              <a:t>from $500 </a:t>
            </a:r>
            <a:r>
              <a:rPr lang="en-US" sz="2600" dirty="0">
                <a:cs typeface="Times New Roman" panose="02020603050405020304" pitchFamily="18" charset="0"/>
              </a:rPr>
              <a:t>to </a:t>
            </a:r>
            <a:r>
              <a:rPr lang="en-US" sz="2600" dirty="0" smtClean="0">
                <a:cs typeface="Times New Roman" panose="02020603050405020304" pitchFamily="18" charset="0"/>
              </a:rPr>
              <a:t>$2,000 per month, Internet access …</a:t>
            </a:r>
            <a:endParaRPr lang="en-US" sz="2600" dirty="0">
              <a:cs typeface="Times New Roman" panose="02020603050405020304" pitchFamily="18" charset="0"/>
            </a:endParaRPr>
          </a:p>
          <a:p>
            <a:pPr lvl="0"/>
            <a:r>
              <a:rPr lang="en-US" sz="2600" dirty="0" smtClean="0">
                <a:cs typeface="Times New Roman" panose="02020603050405020304" pitchFamily="18" charset="0"/>
              </a:rPr>
              <a:t>US to ease </a:t>
            </a:r>
            <a:r>
              <a:rPr lang="en-US" sz="2600" dirty="0">
                <a:cs typeface="Times New Roman" panose="02020603050405020304" pitchFamily="18" charset="0"/>
              </a:rPr>
              <a:t>travel </a:t>
            </a:r>
            <a:r>
              <a:rPr lang="en-US" sz="2600" dirty="0" smtClean="0">
                <a:cs typeface="Times New Roman" panose="02020603050405020304" pitchFamily="18" charset="0"/>
              </a:rPr>
              <a:t>restrictions to Cuba </a:t>
            </a:r>
          </a:p>
          <a:p>
            <a:pPr lvl="0"/>
            <a:r>
              <a:rPr lang="en-US" sz="2600" dirty="0" smtClean="0">
                <a:cs typeface="Times New Roman" panose="02020603050405020304" pitchFamily="18" charset="0"/>
              </a:rPr>
              <a:t>Cuba to be removed from the </a:t>
            </a:r>
            <a:r>
              <a:rPr lang="en-US" sz="2600" dirty="0">
                <a:cs typeface="Times New Roman" panose="02020603050405020304" pitchFamily="18" charset="0"/>
              </a:rPr>
              <a:t>list of sponsors of </a:t>
            </a:r>
            <a:r>
              <a:rPr lang="en-US" sz="2600" dirty="0" smtClean="0">
                <a:cs typeface="Times New Roman" panose="02020603050405020304" pitchFamily="18" charset="0"/>
              </a:rPr>
              <a:t>terrorism</a:t>
            </a:r>
            <a:endParaRPr lang="en-US" sz="2600" dirty="0">
              <a:cs typeface="Times New Roman" panose="02020603050405020304" pitchFamily="18" charset="0"/>
            </a:endParaRPr>
          </a:p>
          <a:p>
            <a:pPr lvl="0"/>
            <a:r>
              <a:rPr lang="en-US" sz="2600" dirty="0">
                <a:cs typeface="Times New Roman" panose="02020603050405020304" pitchFamily="18" charset="0"/>
              </a:rPr>
              <a:t>A new “honest and serious” debate to lift the embargo </a:t>
            </a:r>
            <a:r>
              <a:rPr lang="en-US" sz="2600" dirty="0" smtClean="0">
                <a:cs typeface="Times New Roman" panose="02020603050405020304" pitchFamily="18" charset="0"/>
              </a:rPr>
              <a:t>to begin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3600" cy="609600"/>
          </a:xfrm>
        </p:spPr>
        <p:txBody>
          <a:bodyPr>
            <a:noAutofit/>
          </a:bodyPr>
          <a:lstStyle/>
          <a:p>
            <a:pPr lvl="0" algn="ctr"/>
            <a:r>
              <a:rPr lang="en-US" b="1" cap="none" dirty="0" smtClean="0"/>
              <a:t>Terms of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orld country report presentation" id="{F5D0384A-00F6-4BDA-834C-33F5C4031353}" vid="{A5A61C26-2E15-47AF-A86A-D1E541AAEC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AEF1AC-E279-497A-BEF6-B83421166B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country report presentation</Template>
  <TotalTime>0</TotalTime>
  <Words>2851</Words>
  <Application>Microsoft Macintosh PowerPoint</Application>
  <PresentationFormat>Custom</PresentationFormat>
  <Paragraphs>220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World country report presentation</vt:lpstr>
      <vt:lpstr> </vt:lpstr>
      <vt:lpstr>PowerPoint Presentation</vt:lpstr>
      <vt:lpstr>The Big Surprise of December 17, 2014</vt:lpstr>
      <vt:lpstr>                                                                                                Historic Agreement</vt:lpstr>
      <vt:lpstr>PowerPoint Presentation</vt:lpstr>
      <vt:lpstr>Not the First Attempt at Normalization</vt:lpstr>
      <vt:lpstr>The Embargo  </vt:lpstr>
      <vt:lpstr>Fast-Forward to 2006-2008</vt:lpstr>
      <vt:lpstr>Terms of Agreement</vt:lpstr>
      <vt:lpstr>  Normalization after 12/17/2014: </vt:lpstr>
      <vt:lpstr>US Implementation: Fast &amp; Bold  1/15/2015 Announcement </vt:lpstr>
      <vt:lpstr>US Implementation: State of the Union Message of 1/20/2015</vt:lpstr>
      <vt:lpstr>US-Cuba Havana Talks Jan 21 and Jan 22, 2015</vt:lpstr>
      <vt:lpstr>US-Cuba Havana Talks Jan 21 Opening</vt:lpstr>
      <vt:lpstr>US-Cuba Havana Talks Jan 21 Opening</vt:lpstr>
      <vt:lpstr>Enduring Issues</vt:lpstr>
      <vt:lpstr>PowerPoint Presentation</vt:lpstr>
      <vt:lpstr>Context: U.S </vt:lpstr>
      <vt:lpstr>Embargo: Shifting Winds  </vt:lpstr>
      <vt:lpstr>In the U.S….</vt:lpstr>
      <vt:lpstr>Cuba Model:   Reform and Performance</vt:lpstr>
      <vt:lpstr>PowerPoint Presentation</vt:lpstr>
      <vt:lpstr>Crafting a New Chapter </vt:lpstr>
      <vt:lpstr>Differences and Perils</vt:lpstr>
      <vt:lpstr>Remittances</vt:lpstr>
      <vt:lpstr>Tourism</vt:lpstr>
      <vt:lpstr>Cuban-Americans</vt:lpstr>
      <vt:lpstr>     U.S. Agenda:  Refocus on Region (a challenge) </vt:lpstr>
      <vt:lpstr>          Two Main Pathways to Market Economy </vt:lpstr>
      <vt:lpstr>Problems With “Shock Therapy”</vt:lpstr>
      <vt:lpstr> A Gradual Sino-Vietnamese Model?  2 Issues...</vt:lpstr>
      <vt:lpstr>  Restructuring the Public Sector: Dangers</vt:lpstr>
      <vt:lpstr>Structural Differences in Labor Force  dependency ratio (% of working-age population)  </vt:lpstr>
      <vt:lpstr>Outside Help and Investment in Entrepreneurship!</vt:lpstr>
      <vt:lpstr>Economic Integration</vt:lpstr>
      <vt:lpstr> Products to Export</vt:lpstr>
      <vt:lpstr>Near future will be decisive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2014-12-22T20:43:30Z</dcterms:created>
  <dcterms:modified xsi:type="dcterms:W3CDTF">2015-01-21T19:22:19Z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TC034606299991</vt:lpwstr>
  </property>
</Properties>
</file>